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66" r:id="rId2"/>
    <p:sldId id="257" r:id="rId3"/>
    <p:sldId id="267" r:id="rId4"/>
    <p:sldId id="258" r:id="rId5"/>
    <p:sldId id="259" r:id="rId6"/>
    <p:sldId id="260" r:id="rId7"/>
    <p:sldId id="261" r:id="rId8"/>
    <p:sldId id="262" r:id="rId9"/>
    <p:sldId id="263" r:id="rId10"/>
    <p:sldId id="264" r:id="rId11"/>
    <p:sldId id="265" r:id="rId12"/>
    <p:sldId id="268" r:id="rId13"/>
    <p:sldId id="269" r:id="rId14"/>
    <p:sldId id="270" r:id="rId15"/>
    <p:sldId id="272" r:id="rId16"/>
    <p:sldId id="273" r:id="rId17"/>
    <p:sldId id="274" r:id="rId18"/>
    <p:sldId id="275" r:id="rId19"/>
    <p:sldId id="277" r:id="rId20"/>
    <p:sldId id="276" r:id="rId21"/>
    <p:sldId id="271" r:id="rId22"/>
    <p:sldId id="279" r:id="rId23"/>
    <p:sldId id="280" r:id="rId24"/>
    <p:sldId id="281" r:id="rId25"/>
    <p:sldId id="282"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6"/>
    <p:restoredTop sz="94676"/>
  </p:normalViewPr>
  <p:slideViewPr>
    <p:cSldViewPr snapToGrid="0" snapToObjects="1">
      <p:cViewPr varScale="1">
        <p:scale>
          <a:sx n="80" d="100"/>
          <a:sy n="80" d="100"/>
        </p:scale>
        <p:origin x="216" y="7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2FFB12-9BFA-F94A-BF1D-865DD3736F39}" type="datetimeFigureOut">
              <a:rPr lang="en-US" smtClean="0"/>
              <a:t>4/18/18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374B34-5844-ED4D-AB96-BE7C3B90FEE4}" type="slidenum">
              <a:rPr lang="en-US" smtClean="0"/>
              <a:t>‹#›</a:t>
            </a:fld>
            <a:endParaRPr lang="en-US"/>
          </a:p>
        </p:txBody>
      </p:sp>
    </p:spTree>
    <p:extLst>
      <p:ext uri="{BB962C8B-B14F-4D97-AF65-F5344CB8AC3E}">
        <p14:creationId xmlns:p14="http://schemas.microsoft.com/office/powerpoint/2010/main" val="541823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4/18/18</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4/18/18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4/18/18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4/18/18</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4/18/18</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4/18/18</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4/18/18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4/18/18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4/18/18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4/18/18</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aws.amazon.com/solu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cloud.inapp.com/infographs/aws-vs-azure/" TargetMode="Externa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8968" y="1026694"/>
            <a:ext cx="11518232" cy="3099112"/>
          </a:xfrm>
        </p:spPr>
        <p:txBody>
          <a:bodyPr>
            <a:normAutofit/>
          </a:bodyPr>
          <a:lstStyle/>
          <a:p>
            <a:r>
              <a:rPr lang="en-US" sz="4800" b="1" dirty="0" smtClean="0">
                <a:latin typeface="Segoe Print" charset="0"/>
                <a:ea typeface="Segoe Print" charset="0"/>
                <a:cs typeface="Segoe Print" charset="0"/>
              </a:rPr>
              <a:t>	</a:t>
            </a:r>
            <a:r>
              <a:rPr lang="zh-CN" altLang="en-US" sz="4800" b="1" dirty="0" smtClean="0">
                <a:latin typeface="Segoe Print" charset="0"/>
                <a:ea typeface="Segoe Print" charset="0"/>
                <a:cs typeface="Segoe Print" charset="0"/>
              </a:rPr>
              <a:t>  </a:t>
            </a:r>
            <a:r>
              <a:rPr lang="en-US" sz="4800" b="1" dirty="0" smtClean="0">
                <a:latin typeface="Segoe Print" charset="0"/>
                <a:ea typeface="Segoe Print" charset="0"/>
                <a:cs typeface="Segoe Print" charset="0"/>
              </a:rPr>
              <a:t>AWS </a:t>
            </a:r>
            <a:r>
              <a:rPr lang="en-US" altLang="zh-CN" sz="4800" b="1" dirty="0" smtClean="0">
                <a:latin typeface="Segoe Print" charset="0"/>
                <a:ea typeface="Segoe Print" charset="0"/>
                <a:cs typeface="Segoe Print" charset="0"/>
              </a:rPr>
              <a:t>&amp;</a:t>
            </a:r>
            <a:r>
              <a:rPr lang="en-US" sz="4800" b="1" dirty="0" smtClean="0">
                <a:latin typeface="Segoe Print" charset="0"/>
                <a:ea typeface="Segoe Print" charset="0"/>
                <a:cs typeface="Segoe Print" charset="0"/>
              </a:rPr>
              <a:t> A</a:t>
            </a:r>
            <a:r>
              <a:rPr lang="en-US" sz="4800" b="1" cap="none" dirty="0" smtClean="0">
                <a:latin typeface="Segoe Print" charset="0"/>
                <a:ea typeface="Segoe Print" charset="0"/>
                <a:cs typeface="Segoe Print" charset="0"/>
              </a:rPr>
              <a:t>zure</a:t>
            </a:r>
            <a:r>
              <a:rPr lang="en-US" sz="4800" b="1" dirty="0" smtClean="0">
                <a:latin typeface="Segoe Print" charset="0"/>
                <a:ea typeface="Segoe Print" charset="0"/>
                <a:cs typeface="Segoe Print" charset="0"/>
              </a:rPr>
              <a:t> </a:t>
            </a:r>
            <a:r>
              <a:rPr lang="en-US" altLang="zh-CN" sz="4800" b="1" dirty="0" smtClean="0">
                <a:latin typeface="Segoe Print" charset="0"/>
                <a:ea typeface="Segoe Print" charset="0"/>
                <a:cs typeface="Segoe Print" charset="0"/>
              </a:rPr>
              <a:t>&amp;</a:t>
            </a:r>
            <a:r>
              <a:rPr lang="en-US" sz="4800" b="1" dirty="0" smtClean="0">
                <a:latin typeface="Segoe Print" charset="0"/>
                <a:ea typeface="Segoe Print" charset="0"/>
                <a:cs typeface="Segoe Print" charset="0"/>
              </a:rPr>
              <a:t> G</a:t>
            </a:r>
            <a:r>
              <a:rPr lang="en-US" sz="4800" b="1" cap="none" dirty="0" smtClean="0">
                <a:latin typeface="Segoe Print" charset="0"/>
                <a:ea typeface="Segoe Print" charset="0"/>
                <a:cs typeface="Segoe Print" charset="0"/>
              </a:rPr>
              <a:t>oogle</a:t>
            </a:r>
            <a:r>
              <a:rPr lang="en-US" sz="4800" b="1" dirty="0" smtClean="0">
                <a:latin typeface="Segoe Print" charset="0"/>
                <a:ea typeface="Segoe Print" charset="0"/>
                <a:cs typeface="Segoe Print" charset="0"/>
              </a:rPr>
              <a:t>:</a:t>
            </a:r>
            <a:br>
              <a:rPr lang="en-US" sz="4800" b="1" dirty="0" smtClean="0">
                <a:latin typeface="Segoe Print" charset="0"/>
                <a:ea typeface="Segoe Print" charset="0"/>
                <a:cs typeface="Segoe Print" charset="0"/>
              </a:rPr>
            </a:br>
            <a:r>
              <a:rPr lang="en-US" sz="4800" b="1" dirty="0">
                <a:latin typeface="Segoe Print" charset="0"/>
                <a:ea typeface="Segoe Print" charset="0"/>
                <a:cs typeface="Segoe Print" charset="0"/>
              </a:rPr>
              <a:t/>
            </a:r>
            <a:br>
              <a:rPr lang="en-US" sz="4800" b="1" dirty="0">
                <a:latin typeface="Segoe Print" charset="0"/>
                <a:ea typeface="Segoe Print" charset="0"/>
                <a:cs typeface="Segoe Print" charset="0"/>
              </a:rPr>
            </a:br>
            <a:r>
              <a:rPr lang="en-US" sz="4800" b="1" dirty="0" smtClean="0">
                <a:latin typeface="Segoe Print" charset="0"/>
                <a:ea typeface="Segoe Print" charset="0"/>
                <a:cs typeface="Segoe Print" charset="0"/>
              </a:rPr>
              <a:t> 	</a:t>
            </a:r>
            <a:r>
              <a:rPr lang="zh-CN" altLang="en-US" sz="4800" b="1" dirty="0" smtClean="0">
                <a:latin typeface="Segoe Print" charset="0"/>
                <a:ea typeface="Segoe Print" charset="0"/>
                <a:cs typeface="Segoe Print" charset="0"/>
              </a:rPr>
              <a:t>    </a:t>
            </a:r>
            <a:r>
              <a:rPr lang="en-US" altLang="zh-CN" sz="4800" b="1" dirty="0">
                <a:latin typeface="Segoe Print" charset="0"/>
                <a:ea typeface="Segoe Print" charset="0"/>
                <a:cs typeface="Segoe Print" charset="0"/>
              </a:rPr>
              <a:t> </a:t>
            </a:r>
            <a:r>
              <a:rPr lang="en-US" altLang="zh-CN" sz="4800" b="1" dirty="0" smtClean="0">
                <a:latin typeface="Segoe Print" charset="0"/>
                <a:ea typeface="Segoe Print" charset="0"/>
                <a:cs typeface="Segoe Print" charset="0"/>
              </a:rPr>
              <a:t>C</a:t>
            </a:r>
            <a:r>
              <a:rPr lang="en-US" altLang="zh-CN" sz="4800" b="1" cap="none" dirty="0" smtClean="0">
                <a:latin typeface="Segoe Print" charset="0"/>
                <a:ea typeface="Segoe Print" charset="0"/>
                <a:cs typeface="Segoe Print" charset="0"/>
              </a:rPr>
              <a:t>loud</a:t>
            </a:r>
            <a:r>
              <a:rPr lang="en-US" sz="4800" b="1" dirty="0" smtClean="0">
                <a:latin typeface="Segoe Print" charset="0"/>
                <a:ea typeface="Segoe Print" charset="0"/>
                <a:cs typeface="Segoe Print" charset="0"/>
              </a:rPr>
              <a:t> C</a:t>
            </a:r>
            <a:r>
              <a:rPr lang="en-US" sz="4800" b="1" cap="none" dirty="0" smtClean="0">
                <a:latin typeface="Segoe Print" charset="0"/>
                <a:ea typeface="Segoe Print" charset="0"/>
                <a:cs typeface="Segoe Print" charset="0"/>
              </a:rPr>
              <a:t>omparison</a:t>
            </a:r>
            <a:r>
              <a:rPr lang="en-US" b="1" dirty="0">
                <a:latin typeface="Segoe Print" charset="0"/>
                <a:ea typeface="Segoe Print" charset="0"/>
                <a:cs typeface="Segoe Print" charset="0"/>
              </a:rPr>
              <a:t/>
            </a:r>
            <a:br>
              <a:rPr lang="en-US" b="1" dirty="0">
                <a:latin typeface="Segoe Print" charset="0"/>
                <a:ea typeface="Segoe Print" charset="0"/>
                <a:cs typeface="Segoe Print" charset="0"/>
              </a:rPr>
            </a:br>
            <a:endParaRPr lang="en-US" b="1" dirty="0">
              <a:latin typeface="Segoe Print" charset="0"/>
              <a:ea typeface="Segoe Print" charset="0"/>
              <a:cs typeface="Segoe Print" charset="0"/>
            </a:endParaRPr>
          </a:p>
        </p:txBody>
      </p:sp>
      <p:sp>
        <p:nvSpPr>
          <p:cNvPr id="3" name="Subtitle 2"/>
          <p:cNvSpPr>
            <a:spLocks noGrp="1"/>
          </p:cNvSpPr>
          <p:nvPr>
            <p:ph type="subTitle" idx="1"/>
          </p:nvPr>
        </p:nvSpPr>
        <p:spPr>
          <a:xfrm>
            <a:off x="0" y="4338054"/>
            <a:ext cx="12071684" cy="685800"/>
          </a:xfrm>
        </p:spPr>
        <p:txBody>
          <a:bodyPr>
            <a:noAutofit/>
          </a:bodyPr>
          <a:lstStyle/>
          <a:p>
            <a:r>
              <a:rPr lang="en-US" altLang="zh-CN" sz="4400" dirty="0">
                <a:latin typeface="Segoe Print" charset="0"/>
                <a:ea typeface="Segoe Print" charset="0"/>
                <a:cs typeface="Segoe Print" charset="0"/>
              </a:rPr>
              <a:t> </a:t>
            </a:r>
            <a:r>
              <a:rPr lang="zh-CN" altLang="en-US" sz="4400" dirty="0" smtClean="0">
                <a:latin typeface="Segoe Print" charset="0"/>
                <a:ea typeface="Segoe Print" charset="0"/>
                <a:cs typeface="Segoe Print" charset="0"/>
              </a:rPr>
              <a:t> </a:t>
            </a:r>
            <a:r>
              <a:rPr lang="en-US" altLang="zh-CN" sz="4400" dirty="0" smtClean="0">
                <a:latin typeface="Segoe Print" charset="0"/>
                <a:ea typeface="Segoe Print" charset="0"/>
                <a:cs typeface="Segoe Print" charset="0"/>
              </a:rPr>
              <a:t>Yichuan Zhang &amp; Xiao Li &amp; Yang Yuan</a:t>
            </a:r>
            <a:endParaRPr lang="en-US" sz="4400" dirty="0">
              <a:latin typeface="Segoe Print" charset="0"/>
              <a:ea typeface="Segoe Print" charset="0"/>
              <a:cs typeface="Segoe Print" charset="0"/>
            </a:endParaRPr>
          </a:p>
        </p:txBody>
      </p:sp>
    </p:spTree>
    <p:extLst>
      <p:ext uri="{BB962C8B-B14F-4D97-AF65-F5344CB8AC3E}">
        <p14:creationId xmlns:p14="http://schemas.microsoft.com/office/powerpoint/2010/main" val="13803761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0632" y="965201"/>
            <a:ext cx="11742821" cy="1825096"/>
          </a:xfrm>
        </p:spPr>
        <p:txBody>
          <a:bodyPr>
            <a:noAutofit/>
          </a:bodyPr>
          <a:lstStyle/>
          <a:p>
            <a:r>
              <a:rPr lang="en-US" sz="3200" cap="none" dirty="0">
                <a:latin typeface="Segoe Print" charset="0"/>
                <a:ea typeface="Segoe Print" charset="0"/>
                <a:cs typeface="Segoe Print" charset="0"/>
              </a:rPr>
              <a:t>L</a:t>
            </a:r>
            <a:r>
              <a:rPr lang="en-US" sz="3200" cap="none" dirty="0" smtClean="0">
                <a:latin typeface="Segoe Print" charset="0"/>
                <a:ea typeface="Segoe Print" charset="0"/>
                <a:cs typeface="Segoe Print" charset="0"/>
              </a:rPr>
              <a:t>ike the other two cloud providers, Amazon uses different codes and names to breakdown their cloud products. with that said, they fall into the following categories:</a:t>
            </a:r>
            <a:endParaRPr lang="en-US" sz="3200" cap="none" dirty="0">
              <a:latin typeface="Segoe Print" charset="0"/>
              <a:ea typeface="Segoe Print" charset="0"/>
              <a:cs typeface="Segoe Print" charset="0"/>
            </a:endParaRPr>
          </a:p>
        </p:txBody>
      </p:sp>
      <p:sp>
        <p:nvSpPr>
          <p:cNvPr id="3" name="Subtitle 2"/>
          <p:cNvSpPr>
            <a:spLocks noGrp="1"/>
          </p:cNvSpPr>
          <p:nvPr>
            <p:ph type="subTitle" idx="1"/>
          </p:nvPr>
        </p:nvSpPr>
        <p:spPr>
          <a:xfrm>
            <a:off x="240632" y="150550"/>
            <a:ext cx="9448800" cy="685800"/>
          </a:xfrm>
        </p:spPr>
        <p:txBody>
          <a:bodyPr>
            <a:normAutofit/>
          </a:bodyPr>
          <a:lstStyle/>
          <a:p>
            <a:r>
              <a:rPr lang="en-US" sz="3200" dirty="0" smtClean="0">
                <a:latin typeface="Segoe Print" charset="0"/>
                <a:ea typeface="Segoe Print" charset="0"/>
                <a:cs typeface="Segoe Print" charset="0"/>
              </a:rPr>
              <a:t>AWS Features:</a:t>
            </a:r>
            <a:endParaRPr lang="en-US" sz="3200" dirty="0">
              <a:latin typeface="Segoe Print" charset="0"/>
              <a:ea typeface="Segoe Print" charset="0"/>
              <a:cs typeface="Segoe Print" charset="0"/>
            </a:endParaRPr>
          </a:p>
        </p:txBody>
      </p:sp>
      <p:sp>
        <p:nvSpPr>
          <p:cNvPr id="4" name="TextBox 3"/>
          <p:cNvSpPr txBox="1"/>
          <p:nvPr/>
        </p:nvSpPr>
        <p:spPr>
          <a:xfrm>
            <a:off x="417095" y="3080084"/>
            <a:ext cx="5438273" cy="3693319"/>
          </a:xfrm>
          <a:prstGeom prst="rect">
            <a:avLst/>
          </a:prstGeom>
          <a:noFill/>
        </p:spPr>
        <p:txBody>
          <a:bodyPr wrap="square" rtlCol="0">
            <a:spAutoFit/>
          </a:bodyPr>
          <a:lstStyle/>
          <a:p>
            <a:pPr marL="285750" indent="-285750">
              <a:buFont typeface="Arial" charset="0"/>
              <a:buChar char="•"/>
            </a:pPr>
            <a:r>
              <a:rPr lang="en-US" sz="2400" b="1" dirty="0" smtClean="0">
                <a:latin typeface="Segoe Print" charset="0"/>
                <a:ea typeface="Segoe Print" charset="0"/>
                <a:cs typeface="Segoe Print" charset="0"/>
              </a:rPr>
              <a:t>Compute</a:t>
            </a:r>
          </a:p>
          <a:p>
            <a:pPr marL="285750" indent="-285750">
              <a:buFont typeface="Arial" charset="0"/>
              <a:buChar char="•"/>
            </a:pPr>
            <a:r>
              <a:rPr lang="en-US" sz="2400" b="1" dirty="0" smtClean="0">
                <a:latin typeface="Segoe Print" charset="0"/>
                <a:ea typeface="Segoe Print" charset="0"/>
                <a:cs typeface="Segoe Print" charset="0"/>
              </a:rPr>
              <a:t>Storage</a:t>
            </a:r>
          </a:p>
          <a:p>
            <a:pPr marL="285750" indent="-285750">
              <a:buFont typeface="Arial" charset="0"/>
              <a:buChar char="•"/>
            </a:pPr>
            <a:r>
              <a:rPr lang="en-US" sz="2400" b="1" dirty="0" smtClean="0">
                <a:latin typeface="Segoe Print" charset="0"/>
                <a:ea typeface="Segoe Print" charset="0"/>
                <a:cs typeface="Segoe Print" charset="0"/>
              </a:rPr>
              <a:t>Database</a:t>
            </a:r>
          </a:p>
          <a:p>
            <a:pPr marL="285750" indent="-285750">
              <a:buFont typeface="Arial" charset="0"/>
              <a:buChar char="•"/>
            </a:pPr>
            <a:r>
              <a:rPr lang="en-US" sz="2400" b="1" dirty="0" smtClean="0">
                <a:latin typeface="Segoe Print" charset="0"/>
                <a:ea typeface="Segoe Print" charset="0"/>
                <a:cs typeface="Segoe Print" charset="0"/>
              </a:rPr>
              <a:t>Migration</a:t>
            </a:r>
          </a:p>
          <a:p>
            <a:pPr marL="285750" indent="-285750">
              <a:buFont typeface="Arial" charset="0"/>
              <a:buChar char="•"/>
            </a:pPr>
            <a:r>
              <a:rPr lang="en-US" sz="2400" b="1" dirty="0" smtClean="0">
                <a:latin typeface="Segoe Print" charset="0"/>
                <a:ea typeface="Segoe Print" charset="0"/>
                <a:cs typeface="Segoe Print" charset="0"/>
              </a:rPr>
              <a:t>Networking &amp; Content Delivery</a:t>
            </a:r>
          </a:p>
          <a:p>
            <a:pPr marL="285750" indent="-285750">
              <a:buFont typeface="Arial" charset="0"/>
              <a:buChar char="•"/>
            </a:pPr>
            <a:r>
              <a:rPr lang="en-US" sz="2400" b="1" dirty="0" smtClean="0">
                <a:latin typeface="Segoe Print" charset="0"/>
                <a:ea typeface="Segoe Print" charset="0"/>
                <a:cs typeface="Segoe Print" charset="0"/>
              </a:rPr>
              <a:t>Developer Tools</a:t>
            </a:r>
          </a:p>
          <a:p>
            <a:pPr marL="285750" indent="-285750">
              <a:buFont typeface="Arial" charset="0"/>
              <a:buChar char="•"/>
            </a:pPr>
            <a:r>
              <a:rPr lang="en-US" sz="2400" b="1" dirty="0" smtClean="0">
                <a:latin typeface="Segoe Print" charset="0"/>
                <a:ea typeface="Segoe Print" charset="0"/>
                <a:cs typeface="Segoe Print" charset="0"/>
              </a:rPr>
              <a:t>Management Tools</a:t>
            </a:r>
          </a:p>
          <a:p>
            <a:pPr marL="285750" indent="-285750">
              <a:buFont typeface="Arial" charset="0"/>
              <a:buChar char="•"/>
            </a:pPr>
            <a:r>
              <a:rPr lang="en-US" sz="2400" b="1" dirty="0" smtClean="0">
                <a:latin typeface="Segoe Print" charset="0"/>
                <a:ea typeface="Segoe Print" charset="0"/>
                <a:cs typeface="Segoe Print" charset="0"/>
              </a:rPr>
              <a:t>Security, Identity &amp; Compliance</a:t>
            </a:r>
          </a:p>
          <a:p>
            <a:pPr marL="285750" indent="-285750">
              <a:buFont typeface="Arial" charset="0"/>
              <a:buChar char="•"/>
            </a:pPr>
            <a:r>
              <a:rPr lang="en-US" sz="2400" b="1" dirty="0" smtClean="0">
                <a:latin typeface="Segoe Print" charset="0"/>
                <a:ea typeface="Segoe Print" charset="0"/>
                <a:cs typeface="Segoe Print" charset="0"/>
              </a:rPr>
              <a:t>Analytics</a:t>
            </a:r>
          </a:p>
          <a:p>
            <a:pPr marL="285750" indent="-285750">
              <a:buFont typeface="Arial" charset="0"/>
              <a:buChar char="•"/>
            </a:pPr>
            <a:endParaRPr lang="en-US" b="1" dirty="0">
              <a:latin typeface="Segoe Print" charset="0"/>
              <a:ea typeface="Segoe Print" charset="0"/>
              <a:cs typeface="Segoe Print" charset="0"/>
            </a:endParaRPr>
          </a:p>
        </p:txBody>
      </p:sp>
      <p:sp>
        <p:nvSpPr>
          <p:cNvPr id="5" name="TextBox 4"/>
          <p:cNvSpPr txBox="1"/>
          <p:nvPr/>
        </p:nvSpPr>
        <p:spPr>
          <a:xfrm>
            <a:off x="6176211" y="3080084"/>
            <a:ext cx="5101389" cy="3416320"/>
          </a:xfrm>
          <a:prstGeom prst="rect">
            <a:avLst/>
          </a:prstGeom>
          <a:noFill/>
        </p:spPr>
        <p:txBody>
          <a:bodyPr wrap="square" rtlCol="0">
            <a:spAutoFit/>
          </a:bodyPr>
          <a:lstStyle/>
          <a:p>
            <a:pPr marL="285750" indent="-285750">
              <a:buFont typeface="Arial" charset="0"/>
              <a:buChar char="•"/>
            </a:pPr>
            <a:r>
              <a:rPr lang="en-US" sz="2400" b="1" dirty="0">
                <a:latin typeface="Segoe Print" charset="0"/>
                <a:ea typeface="Segoe Print" charset="0"/>
                <a:cs typeface="Segoe Print" charset="0"/>
              </a:rPr>
              <a:t>Artificial Intelligence</a:t>
            </a:r>
          </a:p>
          <a:p>
            <a:pPr marL="285750" indent="-285750">
              <a:buFont typeface="Arial" charset="0"/>
              <a:buChar char="•"/>
            </a:pPr>
            <a:r>
              <a:rPr lang="en-US" sz="2400" b="1" dirty="0">
                <a:latin typeface="Segoe Print" charset="0"/>
                <a:ea typeface="Segoe Print" charset="0"/>
                <a:cs typeface="Segoe Print" charset="0"/>
              </a:rPr>
              <a:t>Mobile Services</a:t>
            </a:r>
          </a:p>
          <a:p>
            <a:pPr marL="285750" indent="-285750">
              <a:buFont typeface="Arial" charset="0"/>
              <a:buChar char="•"/>
            </a:pPr>
            <a:r>
              <a:rPr lang="en-US" sz="2400" b="1" dirty="0">
                <a:latin typeface="Segoe Print" charset="0"/>
                <a:ea typeface="Segoe Print" charset="0"/>
                <a:cs typeface="Segoe Print" charset="0"/>
              </a:rPr>
              <a:t>Application </a:t>
            </a:r>
            <a:r>
              <a:rPr lang="en-US" sz="2400" b="1" dirty="0" smtClean="0">
                <a:latin typeface="Segoe Print" charset="0"/>
                <a:ea typeface="Segoe Print" charset="0"/>
                <a:cs typeface="Segoe Print" charset="0"/>
              </a:rPr>
              <a:t>Services</a:t>
            </a:r>
          </a:p>
          <a:p>
            <a:pPr marL="285750" indent="-285750">
              <a:buFont typeface="Arial" charset="0"/>
              <a:buChar char="•"/>
            </a:pPr>
            <a:r>
              <a:rPr lang="en-US" sz="2400" b="1" dirty="0" smtClean="0">
                <a:latin typeface="Segoe Print" charset="0"/>
                <a:ea typeface="Segoe Print" charset="0"/>
                <a:cs typeface="Segoe Print" charset="0"/>
              </a:rPr>
              <a:t>Messaging</a:t>
            </a:r>
          </a:p>
          <a:p>
            <a:pPr marL="285750" indent="-285750">
              <a:buFont typeface="Arial" charset="0"/>
              <a:buChar char="•"/>
            </a:pPr>
            <a:r>
              <a:rPr lang="en-US" sz="2400" b="1" dirty="0" smtClean="0">
                <a:latin typeface="Segoe Print" charset="0"/>
                <a:ea typeface="Segoe Print" charset="0"/>
                <a:cs typeface="Segoe Print" charset="0"/>
              </a:rPr>
              <a:t>Business Productivity</a:t>
            </a:r>
          </a:p>
          <a:p>
            <a:pPr marL="285750" indent="-285750">
              <a:buFont typeface="Arial" charset="0"/>
              <a:buChar char="•"/>
            </a:pPr>
            <a:r>
              <a:rPr lang="en-US" sz="2400" b="1" dirty="0" smtClean="0">
                <a:latin typeface="Segoe Print" charset="0"/>
                <a:ea typeface="Segoe Print" charset="0"/>
                <a:cs typeface="Segoe Print" charset="0"/>
              </a:rPr>
              <a:t>Desktop &amp; App Streaming</a:t>
            </a:r>
          </a:p>
          <a:p>
            <a:pPr marL="285750" indent="-285750">
              <a:buFont typeface="Arial" charset="0"/>
              <a:buChar char="•"/>
            </a:pPr>
            <a:r>
              <a:rPr lang="en-US" sz="2400" b="1" dirty="0" smtClean="0">
                <a:latin typeface="Segoe Print" charset="0"/>
                <a:ea typeface="Segoe Print" charset="0"/>
                <a:cs typeface="Segoe Print" charset="0"/>
              </a:rPr>
              <a:t>Software</a:t>
            </a:r>
          </a:p>
          <a:p>
            <a:pPr marL="285750" indent="-285750">
              <a:buFont typeface="Arial" charset="0"/>
              <a:buChar char="•"/>
            </a:pPr>
            <a:r>
              <a:rPr lang="en-US" sz="2400" b="1" dirty="0" smtClean="0">
                <a:latin typeface="Segoe Print" charset="0"/>
                <a:ea typeface="Segoe Print" charset="0"/>
                <a:cs typeface="Segoe Print" charset="0"/>
              </a:rPr>
              <a:t>Internet of Things</a:t>
            </a:r>
          </a:p>
          <a:p>
            <a:pPr marL="285750" indent="-285750">
              <a:buFont typeface="Arial" charset="0"/>
              <a:buChar char="•"/>
            </a:pPr>
            <a:r>
              <a:rPr lang="en-US" sz="2400" b="1" dirty="0" smtClean="0">
                <a:latin typeface="Segoe Print" charset="0"/>
                <a:ea typeface="Segoe Print" charset="0"/>
                <a:cs typeface="Segoe Print" charset="0"/>
              </a:rPr>
              <a:t>Game Dev</a:t>
            </a:r>
            <a:r>
              <a:rPr lang="en-US" altLang="zh-CN" sz="2400" b="1" dirty="0" smtClean="0">
                <a:latin typeface="Segoe Print" charset="0"/>
                <a:ea typeface="Segoe Print" charset="0"/>
                <a:cs typeface="Segoe Print" charset="0"/>
              </a:rPr>
              <a:t>e</a:t>
            </a:r>
            <a:r>
              <a:rPr lang="en-US" sz="2400" b="1" dirty="0" smtClean="0">
                <a:latin typeface="Segoe Print" charset="0"/>
                <a:ea typeface="Segoe Print" charset="0"/>
                <a:cs typeface="Segoe Print" charset="0"/>
              </a:rPr>
              <a:t>lopment</a:t>
            </a:r>
          </a:p>
        </p:txBody>
      </p:sp>
    </p:spTree>
    <p:extLst>
      <p:ext uri="{BB962C8B-B14F-4D97-AF65-F5344CB8AC3E}">
        <p14:creationId xmlns:p14="http://schemas.microsoft.com/office/powerpoint/2010/main" val="9531632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97831" y="224589"/>
            <a:ext cx="10852485" cy="2342148"/>
          </a:xfrm>
        </p:spPr>
        <p:txBody>
          <a:bodyPr>
            <a:noAutofit/>
          </a:bodyPr>
          <a:lstStyle/>
          <a:p>
            <a:r>
              <a:rPr lang="en-US" sz="2800" cap="none" dirty="0">
                <a:latin typeface="Segoe Print" charset="0"/>
                <a:ea typeface="Segoe Print" charset="0"/>
                <a:cs typeface="Segoe Print" charset="0"/>
              </a:rPr>
              <a:t>W</a:t>
            </a:r>
            <a:r>
              <a:rPr lang="en-US" sz="2800" cap="none" dirty="0" smtClean="0">
                <a:latin typeface="Segoe Print" charset="0"/>
                <a:ea typeface="Segoe Print" charset="0"/>
                <a:cs typeface="Segoe Print" charset="0"/>
              </a:rPr>
              <a:t>hen it comes to </a:t>
            </a:r>
            <a:r>
              <a:rPr lang="en-US" sz="2800" cap="none" dirty="0" smtClean="0">
                <a:latin typeface="Segoe Print" charset="0"/>
                <a:ea typeface="Segoe Print" charset="0"/>
                <a:cs typeface="Segoe Print" charset="0"/>
                <a:hlinkClick r:id="rId2"/>
              </a:rPr>
              <a:t>AWS solutions</a:t>
            </a:r>
            <a:r>
              <a:rPr lang="en-US" sz="2800" u="sng" cap="none" dirty="0" smtClean="0">
                <a:latin typeface="Segoe Print" charset="0"/>
                <a:ea typeface="Segoe Print" charset="0"/>
                <a:cs typeface="Segoe Print" charset="0"/>
                <a:hlinkClick r:id="rId2"/>
              </a:rPr>
              <a:t>,</a:t>
            </a:r>
            <a:r>
              <a:rPr lang="en-US" sz="2800" cap="none" dirty="0" smtClean="0">
                <a:latin typeface="Segoe Print" charset="0"/>
                <a:ea typeface="Segoe Print" charset="0"/>
                <a:cs typeface="Segoe Print" charset="0"/>
              </a:rPr>
              <a:t> there is equally a large degree of categori</a:t>
            </a:r>
            <a:r>
              <a:rPr lang="en-US" altLang="zh-CN" sz="2800" cap="none" dirty="0" smtClean="0">
                <a:latin typeface="Segoe Print" charset="0"/>
                <a:ea typeface="Segoe Print" charset="0"/>
                <a:cs typeface="Segoe Print" charset="0"/>
              </a:rPr>
              <a:t>z</a:t>
            </a:r>
            <a:r>
              <a:rPr lang="en-US" sz="2800" cap="none" dirty="0" smtClean="0">
                <a:latin typeface="Segoe Print" charset="0"/>
                <a:ea typeface="Segoe Print" charset="0"/>
                <a:cs typeface="Segoe Print" charset="0"/>
              </a:rPr>
              <a:t>ation.</a:t>
            </a:r>
            <a:br>
              <a:rPr lang="en-US" sz="2800" cap="none" dirty="0" smtClean="0">
                <a:latin typeface="Segoe Print" charset="0"/>
                <a:ea typeface="Segoe Print" charset="0"/>
                <a:cs typeface="Segoe Print" charset="0"/>
              </a:rPr>
            </a:br>
            <a:r>
              <a:rPr lang="en-US" sz="2800" cap="none" dirty="0" smtClean="0">
                <a:latin typeface="Segoe Print" charset="0"/>
                <a:ea typeface="Segoe Print" charset="0"/>
                <a:cs typeface="Segoe Print" charset="0"/>
              </a:rPr>
              <a:t/>
            </a:r>
            <a:br>
              <a:rPr lang="en-US" sz="2800" cap="none" dirty="0" smtClean="0">
                <a:latin typeface="Segoe Print" charset="0"/>
                <a:ea typeface="Segoe Print" charset="0"/>
                <a:cs typeface="Segoe Print" charset="0"/>
              </a:rPr>
            </a:br>
            <a:r>
              <a:rPr lang="en-US" sz="2800" cap="none" dirty="0" smtClean="0">
                <a:latin typeface="Segoe Print" charset="0"/>
                <a:ea typeface="Segoe Print" charset="0"/>
                <a:cs typeface="Segoe Print" charset="0"/>
              </a:rPr>
              <a:t>These solutions cover:</a:t>
            </a:r>
            <a:endParaRPr lang="en-US" sz="2800" cap="none" dirty="0">
              <a:latin typeface="Segoe Print" charset="0"/>
              <a:ea typeface="Segoe Print" charset="0"/>
              <a:cs typeface="Segoe Print" charset="0"/>
            </a:endParaRPr>
          </a:p>
        </p:txBody>
      </p:sp>
      <p:sp>
        <p:nvSpPr>
          <p:cNvPr id="4" name="TextBox 3"/>
          <p:cNvSpPr txBox="1"/>
          <p:nvPr/>
        </p:nvSpPr>
        <p:spPr>
          <a:xfrm>
            <a:off x="898357" y="2839453"/>
            <a:ext cx="8357938" cy="3046988"/>
          </a:xfrm>
          <a:prstGeom prst="rect">
            <a:avLst/>
          </a:prstGeom>
          <a:noFill/>
        </p:spPr>
        <p:txBody>
          <a:bodyPr wrap="square" rtlCol="0">
            <a:spAutoFit/>
          </a:bodyPr>
          <a:lstStyle/>
          <a:p>
            <a:pPr marL="285750" indent="-285750">
              <a:buFont typeface="Arial" charset="0"/>
              <a:buChar char="•"/>
            </a:pPr>
            <a:r>
              <a:rPr lang="en-US" sz="3200" dirty="0" smtClean="0">
                <a:latin typeface="Segoe Print" charset="0"/>
                <a:ea typeface="Segoe Print" charset="0"/>
                <a:cs typeface="Segoe Print" charset="0"/>
              </a:rPr>
              <a:t>Websites</a:t>
            </a:r>
          </a:p>
          <a:p>
            <a:pPr marL="285750" indent="-285750">
              <a:buFont typeface="Arial" charset="0"/>
              <a:buChar char="•"/>
            </a:pPr>
            <a:r>
              <a:rPr lang="en-US" sz="3200" dirty="0">
                <a:latin typeface="Segoe Print" charset="0"/>
                <a:ea typeface="Segoe Print" charset="0"/>
                <a:cs typeface="Segoe Print" charset="0"/>
              </a:rPr>
              <a:t>B</a:t>
            </a:r>
            <a:r>
              <a:rPr lang="en-US" sz="3200" dirty="0" smtClean="0">
                <a:latin typeface="Segoe Print" charset="0"/>
                <a:ea typeface="Segoe Print" charset="0"/>
                <a:cs typeface="Segoe Print" charset="0"/>
              </a:rPr>
              <a:t>ackup </a:t>
            </a:r>
            <a:r>
              <a:rPr lang="en-US" sz="3200" dirty="0">
                <a:latin typeface="Segoe Print" charset="0"/>
                <a:ea typeface="Segoe Print" charset="0"/>
                <a:cs typeface="Segoe Print" charset="0"/>
              </a:rPr>
              <a:t>and R</a:t>
            </a:r>
            <a:r>
              <a:rPr lang="en-US" sz="3200" dirty="0" smtClean="0">
                <a:latin typeface="Segoe Print" charset="0"/>
                <a:ea typeface="Segoe Print" charset="0"/>
                <a:cs typeface="Segoe Print" charset="0"/>
              </a:rPr>
              <a:t>ecovery</a:t>
            </a:r>
          </a:p>
          <a:p>
            <a:pPr marL="285750" indent="-285750">
              <a:buFont typeface="Arial" charset="0"/>
              <a:buChar char="•"/>
            </a:pPr>
            <a:r>
              <a:rPr lang="en-US" sz="3200" dirty="0" smtClean="0">
                <a:latin typeface="Segoe Print" charset="0"/>
                <a:ea typeface="Segoe Print" charset="0"/>
                <a:cs typeface="Segoe Print" charset="0"/>
              </a:rPr>
              <a:t>Archiving</a:t>
            </a:r>
          </a:p>
          <a:p>
            <a:pPr marL="285750" indent="-285750">
              <a:buFont typeface="Arial" charset="0"/>
              <a:buChar char="•"/>
            </a:pPr>
            <a:r>
              <a:rPr lang="en-US" sz="3200" dirty="0">
                <a:latin typeface="Segoe Print" charset="0"/>
                <a:ea typeface="Segoe Print" charset="0"/>
                <a:cs typeface="Segoe Print" charset="0"/>
              </a:rPr>
              <a:t>D</a:t>
            </a:r>
            <a:r>
              <a:rPr lang="en-US" sz="3200" dirty="0" smtClean="0">
                <a:latin typeface="Segoe Print" charset="0"/>
                <a:ea typeface="Segoe Print" charset="0"/>
                <a:cs typeface="Segoe Print" charset="0"/>
              </a:rPr>
              <a:t>isaster Recovery</a:t>
            </a:r>
          </a:p>
          <a:p>
            <a:pPr marL="285750" indent="-285750">
              <a:buFont typeface="Arial" charset="0"/>
              <a:buChar char="•"/>
            </a:pPr>
            <a:r>
              <a:rPr lang="en-US" sz="3200" dirty="0" smtClean="0">
                <a:latin typeface="Segoe Print" charset="0"/>
                <a:ea typeface="Segoe Print" charset="0"/>
                <a:cs typeface="Segoe Print" charset="0"/>
              </a:rPr>
              <a:t>DevOps</a:t>
            </a:r>
          </a:p>
          <a:p>
            <a:pPr marL="285750" indent="-285750">
              <a:buFont typeface="Arial" charset="0"/>
              <a:buChar char="•"/>
            </a:pPr>
            <a:r>
              <a:rPr lang="en-US" sz="3200" dirty="0">
                <a:latin typeface="Segoe Print" charset="0"/>
                <a:ea typeface="Segoe Print" charset="0"/>
                <a:cs typeface="Segoe Print" charset="0"/>
              </a:rPr>
              <a:t>B</a:t>
            </a:r>
            <a:r>
              <a:rPr lang="en-US" sz="3200" dirty="0" smtClean="0">
                <a:latin typeface="Segoe Print" charset="0"/>
                <a:ea typeface="Segoe Print" charset="0"/>
                <a:cs typeface="Segoe Print" charset="0"/>
              </a:rPr>
              <a:t>ig Data</a:t>
            </a:r>
            <a:endParaRPr lang="en-US" sz="3200" dirty="0"/>
          </a:p>
        </p:txBody>
      </p:sp>
    </p:spTree>
    <p:extLst>
      <p:ext uri="{BB962C8B-B14F-4D97-AF65-F5344CB8AC3E}">
        <p14:creationId xmlns:p14="http://schemas.microsoft.com/office/powerpoint/2010/main" val="17348584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72978" y="755417"/>
            <a:ext cx="11446043" cy="1478858"/>
          </a:xfrm>
        </p:spPr>
        <p:txBody>
          <a:bodyPr>
            <a:normAutofit/>
          </a:bodyPr>
          <a:lstStyle/>
          <a:p>
            <a:r>
              <a:rPr lang="en-US" sz="2800" cap="none" dirty="0">
                <a:solidFill>
                  <a:schemeClr val="tx1">
                    <a:lumMod val="85000"/>
                  </a:schemeClr>
                </a:solidFill>
                <a:latin typeface="Segoe Print" charset="0"/>
                <a:ea typeface="Segoe Print" charset="0"/>
                <a:cs typeface="Segoe Print" charset="0"/>
              </a:rPr>
              <a:t>M</a:t>
            </a:r>
            <a:r>
              <a:rPr lang="en-US" sz="2800" cap="none" dirty="0" smtClean="0">
                <a:solidFill>
                  <a:schemeClr val="tx1">
                    <a:lumMod val="85000"/>
                  </a:schemeClr>
                </a:solidFill>
                <a:latin typeface="Segoe Print" charset="0"/>
                <a:ea typeface="Segoe Print" charset="0"/>
                <a:cs typeface="Segoe Print" charset="0"/>
              </a:rPr>
              <a:t>oving on to </a:t>
            </a:r>
            <a:r>
              <a:rPr lang="en-US" sz="2800" cap="none" dirty="0">
                <a:solidFill>
                  <a:schemeClr val="tx1">
                    <a:lumMod val="85000"/>
                  </a:schemeClr>
                </a:solidFill>
                <a:latin typeface="Segoe Print" charset="0"/>
                <a:ea typeface="Segoe Print" charset="0"/>
                <a:cs typeface="Segoe Print" charset="0"/>
              </a:rPr>
              <a:t>M</a:t>
            </a:r>
            <a:r>
              <a:rPr lang="en-US" sz="2800" cap="none" dirty="0" smtClean="0">
                <a:solidFill>
                  <a:schemeClr val="tx1">
                    <a:lumMod val="85000"/>
                  </a:schemeClr>
                </a:solidFill>
                <a:latin typeface="Segoe Print" charset="0"/>
                <a:ea typeface="Segoe Print" charset="0"/>
                <a:cs typeface="Segoe Print" charset="0"/>
              </a:rPr>
              <a:t>icrosoft </a:t>
            </a:r>
            <a:r>
              <a:rPr lang="en-US" sz="2800" cap="none" dirty="0">
                <a:solidFill>
                  <a:schemeClr val="tx1">
                    <a:lumMod val="85000"/>
                  </a:schemeClr>
                </a:solidFill>
                <a:latin typeface="Segoe Print" charset="0"/>
                <a:ea typeface="Segoe Print" charset="0"/>
                <a:cs typeface="Segoe Print" charset="0"/>
              </a:rPr>
              <a:t>A</a:t>
            </a:r>
            <a:r>
              <a:rPr lang="en-US" sz="2800" cap="none" dirty="0" smtClean="0">
                <a:solidFill>
                  <a:schemeClr val="tx1">
                    <a:lumMod val="85000"/>
                  </a:schemeClr>
                </a:solidFill>
                <a:latin typeface="Segoe Print" charset="0"/>
                <a:ea typeface="Segoe Print" charset="0"/>
                <a:cs typeface="Segoe Print" charset="0"/>
              </a:rPr>
              <a:t>zure, they equally provide an enormous array of features, but they add value by providing certain capabilities based on the number of users.</a:t>
            </a:r>
            <a:endParaRPr lang="en-US" sz="2800" cap="none" dirty="0">
              <a:solidFill>
                <a:schemeClr val="tx1">
                  <a:lumMod val="85000"/>
                </a:schemeClr>
              </a:solidFill>
              <a:latin typeface="Segoe Print" charset="0"/>
              <a:ea typeface="Segoe Print" charset="0"/>
              <a:cs typeface="Segoe Print" charset="0"/>
            </a:endParaRPr>
          </a:p>
        </p:txBody>
      </p:sp>
      <p:sp>
        <p:nvSpPr>
          <p:cNvPr id="3" name="Subtitle 2"/>
          <p:cNvSpPr>
            <a:spLocks noGrp="1"/>
          </p:cNvSpPr>
          <p:nvPr>
            <p:ph type="subTitle" idx="1"/>
          </p:nvPr>
        </p:nvSpPr>
        <p:spPr>
          <a:xfrm>
            <a:off x="372979" y="2839142"/>
            <a:ext cx="11113168" cy="1379932"/>
          </a:xfrm>
        </p:spPr>
        <p:txBody>
          <a:bodyPr>
            <a:noAutofit/>
          </a:bodyPr>
          <a:lstStyle/>
          <a:p>
            <a:r>
              <a:rPr lang="en-US" sz="2800" dirty="0">
                <a:latin typeface="Segoe Print" charset="0"/>
                <a:ea typeface="Segoe Print" charset="0"/>
                <a:cs typeface="Segoe Print" charset="0"/>
              </a:rPr>
              <a:t>Another feature differentiator to Microsoft Azure is their degree of certification. In which they claim they have more ‘than any other cloud provider’.</a:t>
            </a:r>
            <a:endParaRPr lang="en-US" sz="2800" dirty="0">
              <a:latin typeface="Segoe Print" charset="0"/>
              <a:ea typeface="Segoe Print" charset="0"/>
              <a:cs typeface="Segoe Print" charset="0"/>
            </a:endParaRPr>
          </a:p>
        </p:txBody>
      </p:sp>
      <p:sp>
        <p:nvSpPr>
          <p:cNvPr id="4" name="Subtitle 2"/>
          <p:cNvSpPr txBox="1">
            <a:spLocks/>
          </p:cNvSpPr>
          <p:nvPr/>
        </p:nvSpPr>
        <p:spPr>
          <a:xfrm>
            <a:off x="240632" y="150550"/>
            <a:ext cx="9448800" cy="6858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3200" dirty="0" smtClean="0">
                <a:latin typeface="Segoe Print" charset="0"/>
                <a:ea typeface="Segoe Print" charset="0"/>
                <a:cs typeface="Segoe Print" charset="0"/>
              </a:rPr>
              <a:t>Azure Features:</a:t>
            </a:r>
            <a:endParaRPr lang="en-US" sz="3200" dirty="0">
              <a:latin typeface="Segoe Print" charset="0"/>
              <a:ea typeface="Segoe Print" charset="0"/>
              <a:cs typeface="Segoe Print"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8721" y="4682290"/>
            <a:ext cx="7683500" cy="1587500"/>
          </a:xfrm>
          <a:prstGeom prst="rect">
            <a:avLst/>
          </a:prstGeom>
        </p:spPr>
      </p:pic>
    </p:spTree>
    <p:extLst>
      <p:ext uri="{BB962C8B-B14F-4D97-AF65-F5344CB8AC3E}">
        <p14:creationId xmlns:p14="http://schemas.microsoft.com/office/powerpoint/2010/main" val="770628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0895" y="112295"/>
            <a:ext cx="11510210" cy="1607196"/>
          </a:xfrm>
        </p:spPr>
        <p:txBody>
          <a:bodyPr>
            <a:normAutofit/>
          </a:bodyPr>
          <a:lstStyle/>
          <a:p>
            <a:r>
              <a:rPr lang="en-US" sz="2800" cap="none" dirty="0">
                <a:latin typeface="Segoe Print" charset="0"/>
                <a:ea typeface="Segoe Print" charset="0"/>
                <a:cs typeface="Segoe Print" charset="0"/>
              </a:rPr>
              <a:t>A</a:t>
            </a:r>
            <a:r>
              <a:rPr lang="en-US" sz="2800" cap="none" dirty="0" smtClean="0">
                <a:latin typeface="Segoe Print" charset="0"/>
                <a:ea typeface="Segoe Print" charset="0"/>
                <a:cs typeface="Segoe Print" charset="0"/>
              </a:rPr>
              <a:t> bold statement, but with a similar features range to AWS [see below] - they believed this security can persuade organizations </a:t>
            </a:r>
            <a:r>
              <a:rPr lang="en-US" sz="2800" b="1" cap="none" dirty="0" smtClean="0">
                <a:latin typeface="Segoe Print" charset="0"/>
                <a:ea typeface="Segoe Print" charset="0"/>
                <a:cs typeface="Segoe Print" charset="0"/>
              </a:rPr>
              <a:t>to place their trust in Microsoft.</a:t>
            </a:r>
            <a:endParaRPr lang="en-US" sz="2800" cap="none" dirty="0">
              <a:latin typeface="Segoe Print" charset="0"/>
              <a:ea typeface="Segoe Print" charset="0"/>
              <a:cs typeface="Segoe Print"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0937" y="1944080"/>
            <a:ext cx="8064500" cy="4610100"/>
          </a:xfrm>
          <a:prstGeom prst="rect">
            <a:avLst/>
          </a:prstGeom>
        </p:spPr>
      </p:pic>
    </p:spTree>
    <p:extLst>
      <p:ext uri="{BB962C8B-B14F-4D97-AF65-F5344CB8AC3E}">
        <p14:creationId xmlns:p14="http://schemas.microsoft.com/office/powerpoint/2010/main" val="2618908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0632" y="836350"/>
            <a:ext cx="11710735" cy="1446773"/>
          </a:xfrm>
        </p:spPr>
        <p:txBody>
          <a:bodyPr>
            <a:noAutofit/>
          </a:bodyPr>
          <a:lstStyle/>
          <a:p>
            <a:r>
              <a:rPr lang="en-US" sz="3200" cap="none" dirty="0" smtClean="0">
                <a:latin typeface="Segoe Print" charset="0"/>
                <a:ea typeface="Segoe Print" charset="0"/>
                <a:cs typeface="Segoe Print" charset="0"/>
              </a:rPr>
              <a:t>GCP, which while not necessarily the most historical cloud provider, is throwing its self into enterprise </a:t>
            </a:r>
            <a:r>
              <a:rPr lang="en-US" sz="3200" cap="none" smtClean="0">
                <a:latin typeface="Segoe Print" charset="0"/>
                <a:ea typeface="Segoe Print" charset="0"/>
                <a:cs typeface="Segoe Print" charset="0"/>
              </a:rPr>
              <a:t>computing.</a:t>
            </a:r>
            <a:endParaRPr lang="en-US" sz="3200" cap="none" dirty="0">
              <a:latin typeface="Segoe Print" charset="0"/>
              <a:ea typeface="Segoe Print" charset="0"/>
              <a:cs typeface="Segoe Print" charset="0"/>
            </a:endParaRPr>
          </a:p>
        </p:txBody>
      </p:sp>
      <p:sp>
        <p:nvSpPr>
          <p:cNvPr id="4" name="Subtitle 2"/>
          <p:cNvSpPr txBox="1">
            <a:spLocks/>
          </p:cNvSpPr>
          <p:nvPr/>
        </p:nvSpPr>
        <p:spPr>
          <a:xfrm>
            <a:off x="240632" y="150550"/>
            <a:ext cx="9448800" cy="6858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3200" dirty="0" smtClean="0">
                <a:latin typeface="Segoe Print" charset="0"/>
                <a:ea typeface="Segoe Print" charset="0"/>
                <a:cs typeface="Segoe Print" charset="0"/>
              </a:rPr>
              <a:t>Google Cloud Features:</a:t>
            </a:r>
            <a:endParaRPr lang="en-US" sz="3200" dirty="0">
              <a:latin typeface="Segoe Print" charset="0"/>
              <a:ea typeface="Segoe Print" charset="0"/>
              <a:cs typeface="Segoe Print"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4164" y="1975932"/>
            <a:ext cx="7429500" cy="4584700"/>
          </a:xfrm>
          <a:prstGeom prst="rect">
            <a:avLst/>
          </a:prstGeom>
        </p:spPr>
      </p:pic>
      <p:sp>
        <p:nvSpPr>
          <p:cNvPr id="6" name="TextBox 5"/>
          <p:cNvSpPr txBox="1"/>
          <p:nvPr/>
        </p:nvSpPr>
        <p:spPr>
          <a:xfrm>
            <a:off x="240632" y="2714010"/>
            <a:ext cx="4281235" cy="3108543"/>
          </a:xfrm>
          <a:prstGeom prst="rect">
            <a:avLst/>
          </a:prstGeom>
          <a:noFill/>
        </p:spPr>
        <p:txBody>
          <a:bodyPr wrap="square" rtlCol="0">
            <a:spAutoFit/>
          </a:bodyPr>
          <a:lstStyle/>
          <a:p>
            <a:r>
              <a:rPr lang="en-US" sz="2800" dirty="0">
                <a:latin typeface="Segoe Print" charset="0"/>
                <a:ea typeface="Segoe Print" charset="0"/>
                <a:cs typeface="Segoe Print" charset="0"/>
              </a:rPr>
              <a:t>Three </a:t>
            </a:r>
            <a:r>
              <a:rPr lang="en-US" sz="2800" dirty="0">
                <a:solidFill>
                  <a:schemeClr val="accent1"/>
                </a:solidFill>
                <a:latin typeface="Segoe Print" charset="0"/>
                <a:ea typeface="Segoe Print" charset="0"/>
                <a:cs typeface="Segoe Print" charset="0"/>
              </a:rPr>
              <a:t>key</a:t>
            </a:r>
            <a:r>
              <a:rPr lang="en-US" sz="2800" dirty="0">
                <a:latin typeface="Segoe Print" charset="0"/>
                <a:ea typeface="Segoe Print" charset="0"/>
                <a:cs typeface="Segoe Print" charset="0"/>
              </a:rPr>
              <a:t> points behind their solutions:</a:t>
            </a:r>
            <a:br>
              <a:rPr lang="en-US" sz="2800" dirty="0">
                <a:latin typeface="Segoe Print" charset="0"/>
                <a:ea typeface="Segoe Print" charset="0"/>
                <a:cs typeface="Segoe Print" charset="0"/>
              </a:rPr>
            </a:br>
            <a:r>
              <a:rPr lang="en-US" sz="2800" dirty="0">
                <a:latin typeface="Segoe Print" charset="0"/>
                <a:ea typeface="Segoe Print" charset="0"/>
                <a:cs typeface="Segoe Print" charset="0"/>
              </a:rPr>
              <a:t>1. Future-proof infrastructure</a:t>
            </a:r>
            <a:br>
              <a:rPr lang="en-US" sz="2800" dirty="0">
                <a:latin typeface="Segoe Print" charset="0"/>
                <a:ea typeface="Segoe Print" charset="0"/>
                <a:cs typeface="Segoe Print" charset="0"/>
              </a:rPr>
            </a:br>
            <a:r>
              <a:rPr lang="en-US" sz="2800" dirty="0">
                <a:latin typeface="Segoe Print" charset="0"/>
                <a:ea typeface="Segoe Print" charset="0"/>
                <a:cs typeface="Segoe Print" charset="0"/>
              </a:rPr>
              <a:t>2. Seriously powerful data &amp; analytics</a:t>
            </a:r>
            <a:br>
              <a:rPr lang="en-US" sz="2800" dirty="0">
                <a:latin typeface="Segoe Print" charset="0"/>
                <a:ea typeface="Segoe Print" charset="0"/>
                <a:cs typeface="Segoe Print" charset="0"/>
              </a:rPr>
            </a:br>
            <a:r>
              <a:rPr lang="en-US" sz="2800" dirty="0">
                <a:latin typeface="Segoe Print" charset="0"/>
                <a:ea typeface="Segoe Print" charset="0"/>
                <a:cs typeface="Segoe Print" charset="0"/>
              </a:rPr>
              <a:t>3. </a:t>
            </a:r>
            <a:r>
              <a:rPr lang="en-US" sz="2800" dirty="0" err="1">
                <a:latin typeface="Segoe Print" charset="0"/>
                <a:ea typeface="Segoe Print" charset="0"/>
                <a:cs typeface="Segoe Print" charset="0"/>
              </a:rPr>
              <a:t>Serverless</a:t>
            </a:r>
            <a:r>
              <a:rPr lang="en-US" sz="2800" dirty="0">
                <a:latin typeface="Segoe Print" charset="0"/>
                <a:ea typeface="Segoe Print" charset="0"/>
                <a:cs typeface="Segoe Print" charset="0"/>
              </a:rPr>
              <a:t>, just code</a:t>
            </a:r>
          </a:p>
        </p:txBody>
      </p:sp>
    </p:spTree>
    <p:extLst>
      <p:ext uri="{BB962C8B-B14F-4D97-AF65-F5344CB8AC3E}">
        <p14:creationId xmlns:p14="http://schemas.microsoft.com/office/powerpoint/2010/main" val="14060274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553453" y="1443788"/>
            <a:ext cx="11221452" cy="2839454"/>
          </a:xfrm>
        </p:spPr>
        <p:txBody>
          <a:bodyPr>
            <a:normAutofit/>
          </a:bodyPr>
          <a:lstStyle/>
          <a:p>
            <a:r>
              <a:rPr lang="en-US" sz="4400" b="1" dirty="0" smtClean="0">
                <a:latin typeface="Segoe Print" charset="0"/>
                <a:ea typeface="Segoe Print" charset="0"/>
                <a:cs typeface="Segoe Print" charset="0"/>
              </a:rPr>
              <a:t>	AWS &amp; A</a:t>
            </a:r>
            <a:r>
              <a:rPr lang="en-US" sz="4400" b="1" cap="none" dirty="0" smtClean="0">
                <a:latin typeface="Segoe Print" charset="0"/>
                <a:ea typeface="Segoe Print" charset="0"/>
                <a:cs typeface="Segoe Print" charset="0"/>
              </a:rPr>
              <a:t>zure</a:t>
            </a:r>
            <a:r>
              <a:rPr lang="en-US" sz="4400" b="1" dirty="0" smtClean="0">
                <a:latin typeface="Segoe Print" charset="0"/>
                <a:ea typeface="Segoe Print" charset="0"/>
                <a:cs typeface="Segoe Print" charset="0"/>
              </a:rPr>
              <a:t> </a:t>
            </a:r>
            <a:r>
              <a:rPr lang="en-US" sz="4400" b="1" dirty="0">
                <a:latin typeface="Segoe Print" charset="0"/>
                <a:ea typeface="Segoe Print" charset="0"/>
                <a:cs typeface="Segoe Print" charset="0"/>
              </a:rPr>
              <a:t>&amp;</a:t>
            </a:r>
            <a:r>
              <a:rPr lang="en-US" sz="4400" b="1" dirty="0" smtClean="0">
                <a:latin typeface="Segoe Print" charset="0"/>
                <a:ea typeface="Segoe Print" charset="0"/>
                <a:cs typeface="Segoe Print" charset="0"/>
              </a:rPr>
              <a:t> G</a:t>
            </a:r>
            <a:r>
              <a:rPr lang="en-US" sz="4400" b="1" cap="none" dirty="0" smtClean="0">
                <a:latin typeface="Segoe Print" charset="0"/>
                <a:ea typeface="Segoe Print" charset="0"/>
                <a:cs typeface="Segoe Print" charset="0"/>
              </a:rPr>
              <a:t>oogle</a:t>
            </a:r>
            <a:r>
              <a:rPr lang="en-US" sz="4400" b="1" dirty="0" smtClean="0">
                <a:latin typeface="Segoe Print" charset="0"/>
                <a:ea typeface="Segoe Print" charset="0"/>
                <a:cs typeface="Segoe Print" charset="0"/>
              </a:rPr>
              <a:t> C</a:t>
            </a:r>
            <a:r>
              <a:rPr lang="en-US" sz="4400" b="1" cap="none" dirty="0" smtClean="0">
                <a:latin typeface="Segoe Print" charset="0"/>
                <a:ea typeface="Segoe Print" charset="0"/>
                <a:cs typeface="Segoe Print" charset="0"/>
              </a:rPr>
              <a:t>loud</a:t>
            </a:r>
            <a:r>
              <a:rPr lang="en-US" sz="4400" b="1" dirty="0" smtClean="0">
                <a:latin typeface="Segoe Print" charset="0"/>
                <a:ea typeface="Segoe Print" charset="0"/>
                <a:cs typeface="Segoe Print" charset="0"/>
              </a:rPr>
              <a:t>: </a:t>
            </a:r>
            <a:br>
              <a:rPr lang="en-US" sz="4400" b="1" dirty="0" smtClean="0">
                <a:latin typeface="Segoe Print" charset="0"/>
                <a:ea typeface="Segoe Print" charset="0"/>
                <a:cs typeface="Segoe Print" charset="0"/>
              </a:rPr>
            </a:br>
            <a:r>
              <a:rPr lang="en-US" sz="4400" b="1" dirty="0">
                <a:latin typeface="Segoe Print" charset="0"/>
                <a:ea typeface="Segoe Print" charset="0"/>
                <a:cs typeface="Segoe Print" charset="0"/>
              </a:rPr>
              <a:t/>
            </a:r>
            <a:br>
              <a:rPr lang="en-US" sz="4400" b="1" dirty="0">
                <a:latin typeface="Segoe Print" charset="0"/>
                <a:ea typeface="Segoe Print" charset="0"/>
                <a:cs typeface="Segoe Print" charset="0"/>
              </a:rPr>
            </a:br>
            <a:r>
              <a:rPr lang="en-US" sz="4400" b="1" dirty="0" smtClean="0">
                <a:latin typeface="Segoe Print" charset="0"/>
                <a:ea typeface="Segoe Print" charset="0"/>
                <a:cs typeface="Segoe Print" charset="0"/>
              </a:rPr>
              <a:t>		</a:t>
            </a:r>
            <a:r>
              <a:rPr lang="zh-CN" altLang="en-US" sz="4400" b="1" dirty="0">
                <a:latin typeface="Segoe Print" charset="0"/>
                <a:ea typeface="Segoe Print" charset="0"/>
                <a:cs typeface="Segoe Print" charset="0"/>
              </a:rPr>
              <a:t> </a:t>
            </a:r>
            <a:r>
              <a:rPr lang="zh-CN" altLang="en-US" sz="4400" b="1" dirty="0" smtClean="0">
                <a:latin typeface="Segoe Print" charset="0"/>
                <a:ea typeface="Segoe Print" charset="0"/>
                <a:cs typeface="Segoe Print" charset="0"/>
              </a:rPr>
              <a:t>    </a:t>
            </a:r>
            <a:r>
              <a:rPr lang="en-US" altLang="zh-CN" sz="4400" b="1" cap="none" dirty="0" smtClean="0">
                <a:latin typeface="Segoe Print" charset="0"/>
                <a:ea typeface="Segoe Print" charset="0"/>
                <a:cs typeface="Segoe Print" charset="0"/>
              </a:rPr>
              <a:t>Implementations</a:t>
            </a:r>
            <a:endParaRPr lang="en-US" sz="4400" b="1" cap="none" dirty="0">
              <a:latin typeface="Segoe Print" charset="0"/>
              <a:ea typeface="Segoe Print" charset="0"/>
              <a:cs typeface="Segoe Print" charset="0"/>
            </a:endParaRPr>
          </a:p>
        </p:txBody>
      </p:sp>
    </p:spTree>
    <p:extLst>
      <p:ext uri="{BB962C8B-B14F-4D97-AF65-F5344CB8AC3E}">
        <p14:creationId xmlns:p14="http://schemas.microsoft.com/office/powerpoint/2010/main" val="16371143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40631" y="822466"/>
            <a:ext cx="3187032" cy="6021651"/>
          </a:xfrm>
        </p:spPr>
        <p:txBody>
          <a:bodyPr>
            <a:noAutofit/>
          </a:bodyPr>
          <a:lstStyle/>
          <a:p>
            <a:r>
              <a:rPr lang="en-US" sz="2400" dirty="0">
                <a:latin typeface="Segoe Print" charset="0"/>
                <a:ea typeface="Segoe Print" charset="0"/>
                <a:cs typeface="Segoe Print" charset="0"/>
              </a:rPr>
              <a:t>AWS provide a nice and </a:t>
            </a:r>
            <a:r>
              <a:rPr lang="en-US" altLang="zh-CN" sz="2400" dirty="0" smtClean="0">
                <a:latin typeface="Segoe Print" charset="0"/>
                <a:ea typeface="Segoe Print" charset="0"/>
                <a:cs typeface="Segoe Print" charset="0"/>
              </a:rPr>
              <a:t>easy</a:t>
            </a:r>
            <a:r>
              <a:rPr lang="zh-CN" altLang="en-US" sz="2400" dirty="0" smtClean="0">
                <a:latin typeface="Segoe Print" charset="0"/>
                <a:ea typeface="Segoe Print" charset="0"/>
                <a:cs typeface="Segoe Print" charset="0"/>
              </a:rPr>
              <a:t> </a:t>
            </a:r>
            <a:r>
              <a:rPr lang="en-US" altLang="zh-CN" sz="2400" dirty="0" smtClean="0">
                <a:latin typeface="Segoe Print" charset="0"/>
                <a:ea typeface="Segoe Print" charset="0"/>
                <a:cs typeface="Segoe Print" charset="0"/>
              </a:rPr>
              <a:t>page</a:t>
            </a:r>
            <a:r>
              <a:rPr lang="en-US" sz="2400" dirty="0">
                <a:latin typeface="Segoe Print" charset="0"/>
                <a:ea typeface="Segoe Print" charset="0"/>
                <a:cs typeface="Segoe Print" charset="0"/>
              </a:rPr>
              <a:t> to start using their services.</a:t>
            </a:r>
          </a:p>
          <a:p>
            <a:endParaRPr lang="en-US" sz="2400" dirty="0" smtClean="0">
              <a:latin typeface="Segoe Print" charset="0"/>
              <a:ea typeface="Segoe Print" charset="0"/>
              <a:cs typeface="Segoe Print" charset="0"/>
            </a:endParaRPr>
          </a:p>
          <a:p>
            <a:r>
              <a:rPr lang="en-US" sz="2400" dirty="0" smtClean="0">
                <a:latin typeface="Segoe Print" charset="0"/>
                <a:ea typeface="Segoe Print" charset="0"/>
                <a:cs typeface="Segoe Print" charset="0"/>
              </a:rPr>
              <a:t>You </a:t>
            </a:r>
            <a:r>
              <a:rPr lang="en-US" sz="2400" dirty="0">
                <a:latin typeface="Segoe Print" charset="0"/>
                <a:ea typeface="Segoe Print" charset="0"/>
                <a:cs typeface="Segoe Print" charset="0"/>
              </a:rPr>
              <a:t>can see that they break it down by platform you wish to work on, so whether you are making an iOS app, or writing in PHP, they provide some sample code to begin the integration.</a:t>
            </a:r>
          </a:p>
          <a:p>
            <a:endParaRPr lang="en-US" sz="2400" dirty="0">
              <a:latin typeface="Segoe Print" charset="0"/>
              <a:ea typeface="Segoe Print" charset="0"/>
              <a:cs typeface="Segoe Print" charset="0"/>
            </a:endParaRPr>
          </a:p>
        </p:txBody>
      </p:sp>
      <p:sp>
        <p:nvSpPr>
          <p:cNvPr id="6" name="Subtitle 2"/>
          <p:cNvSpPr txBox="1">
            <a:spLocks/>
          </p:cNvSpPr>
          <p:nvPr/>
        </p:nvSpPr>
        <p:spPr>
          <a:xfrm>
            <a:off x="240632" y="150550"/>
            <a:ext cx="9448800" cy="6858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3200" dirty="0" smtClean="0">
                <a:latin typeface="Segoe Print" charset="0"/>
                <a:ea typeface="Segoe Print" charset="0"/>
                <a:cs typeface="Segoe Print" charset="0"/>
              </a:rPr>
              <a:t>AWS </a:t>
            </a:r>
            <a:r>
              <a:rPr lang="en-US" altLang="zh-CN" sz="3200" dirty="0" smtClean="0">
                <a:latin typeface="Segoe Print" charset="0"/>
                <a:ea typeface="Segoe Print" charset="0"/>
                <a:cs typeface="Segoe Print" charset="0"/>
              </a:rPr>
              <a:t>Implementation</a:t>
            </a:r>
            <a:r>
              <a:rPr lang="en-US" sz="3200" dirty="0" smtClean="0">
                <a:latin typeface="Segoe Print" charset="0"/>
                <a:ea typeface="Segoe Print" charset="0"/>
                <a:cs typeface="Segoe Print" charset="0"/>
              </a:rPr>
              <a:t>:</a:t>
            </a:r>
            <a:endParaRPr lang="en-US" sz="3200" dirty="0">
              <a:latin typeface="Segoe Print" charset="0"/>
              <a:ea typeface="Segoe Print" charset="0"/>
              <a:cs typeface="Segoe Print"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7663" y="836350"/>
            <a:ext cx="8636000" cy="5715000"/>
          </a:xfrm>
          <a:prstGeom prst="rect">
            <a:avLst/>
          </a:prstGeom>
        </p:spPr>
      </p:pic>
    </p:spTree>
    <p:extLst>
      <p:ext uri="{BB962C8B-B14F-4D97-AF65-F5344CB8AC3E}">
        <p14:creationId xmlns:p14="http://schemas.microsoft.com/office/powerpoint/2010/main" val="14206639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65221" y="1636295"/>
            <a:ext cx="11373853" cy="3882190"/>
          </a:xfrm>
        </p:spPr>
        <p:txBody>
          <a:bodyPr>
            <a:noAutofit/>
          </a:bodyPr>
          <a:lstStyle/>
          <a:p>
            <a:r>
              <a:rPr lang="en-US" sz="2800" dirty="0">
                <a:latin typeface="Segoe Print" charset="0"/>
                <a:ea typeface="Segoe Print" charset="0"/>
                <a:cs typeface="Segoe Print" charset="0"/>
              </a:rPr>
              <a:t>Unleashing the </a:t>
            </a:r>
            <a:r>
              <a:rPr lang="en-US" altLang="zh-CN" sz="2800" dirty="0" smtClean="0">
                <a:latin typeface="Segoe Print" charset="0"/>
                <a:ea typeface="Segoe Print" charset="0"/>
                <a:cs typeface="Segoe Print" charset="0"/>
              </a:rPr>
              <a:t>benefits</a:t>
            </a:r>
            <a:r>
              <a:rPr lang="zh-CN" altLang="en-US" sz="2800" dirty="0" smtClean="0">
                <a:latin typeface="Segoe Print" charset="0"/>
                <a:ea typeface="Segoe Print" charset="0"/>
                <a:cs typeface="Segoe Print" charset="0"/>
              </a:rPr>
              <a:t> </a:t>
            </a:r>
            <a:r>
              <a:rPr lang="en-US" altLang="zh-CN" sz="2800" dirty="0" smtClean="0">
                <a:latin typeface="Segoe Print" charset="0"/>
                <a:ea typeface="Segoe Print" charset="0"/>
                <a:cs typeface="Segoe Print" charset="0"/>
              </a:rPr>
              <a:t>of</a:t>
            </a:r>
            <a:r>
              <a:rPr lang="zh-CN" altLang="en-US" sz="2800" dirty="0" smtClean="0">
                <a:latin typeface="Segoe Print" charset="0"/>
                <a:ea typeface="Segoe Print" charset="0"/>
                <a:cs typeface="Segoe Print" charset="0"/>
              </a:rPr>
              <a:t> </a:t>
            </a:r>
            <a:r>
              <a:rPr lang="en-US" altLang="zh-CN" sz="2800" dirty="0" smtClean="0">
                <a:latin typeface="Segoe Print" charset="0"/>
                <a:ea typeface="Segoe Print" charset="0"/>
                <a:cs typeface="Segoe Print" charset="0"/>
              </a:rPr>
              <a:t>Azure</a:t>
            </a:r>
            <a:r>
              <a:rPr lang="en-US" sz="2800" dirty="0">
                <a:latin typeface="Segoe Print" charset="0"/>
                <a:ea typeface="Segoe Print" charset="0"/>
                <a:cs typeface="Segoe Print" charset="0"/>
              </a:rPr>
              <a:t> is an equally easy journey</a:t>
            </a:r>
            <a:r>
              <a:rPr lang="en-US" sz="2800" dirty="0" smtClean="0">
                <a:latin typeface="Segoe Print" charset="0"/>
                <a:ea typeface="Segoe Print" charset="0"/>
                <a:cs typeface="Segoe Print" charset="0"/>
              </a:rPr>
              <a:t>.</a:t>
            </a:r>
          </a:p>
          <a:p>
            <a:endParaRPr lang="en-US" sz="2800" dirty="0">
              <a:latin typeface="Segoe Print" charset="0"/>
              <a:ea typeface="Segoe Print" charset="0"/>
              <a:cs typeface="Segoe Print" charset="0"/>
            </a:endParaRPr>
          </a:p>
          <a:p>
            <a:r>
              <a:rPr lang="en-US" sz="2800" dirty="0">
                <a:latin typeface="Segoe Print" charset="0"/>
                <a:ea typeface="Segoe Print" charset="0"/>
                <a:cs typeface="Segoe Print" charset="0"/>
              </a:rPr>
              <a:t>The nice thing about Microsoft's process is that they consider things for the developer and operations, both of which come with in-depth start guides</a:t>
            </a:r>
            <a:r>
              <a:rPr lang="en-US" sz="2800" dirty="0" smtClean="0">
                <a:latin typeface="Segoe Print" charset="0"/>
                <a:ea typeface="Segoe Print" charset="0"/>
                <a:cs typeface="Segoe Print" charset="0"/>
              </a:rPr>
              <a:t>.</a:t>
            </a:r>
          </a:p>
          <a:p>
            <a:endParaRPr lang="en-US" sz="2800" dirty="0" smtClean="0">
              <a:latin typeface="Segoe Print" charset="0"/>
              <a:ea typeface="Segoe Print" charset="0"/>
              <a:cs typeface="Segoe Print" charset="0"/>
            </a:endParaRPr>
          </a:p>
          <a:p>
            <a:r>
              <a:rPr lang="en-US" sz="2800" dirty="0">
                <a:latin typeface="Segoe Print" charset="0"/>
                <a:ea typeface="Segoe Print" charset="0"/>
                <a:cs typeface="Segoe Print" charset="0"/>
              </a:rPr>
              <a:t>More importantly, they are an easy forward to the relevant department if you need to check suitability.</a:t>
            </a:r>
          </a:p>
          <a:p>
            <a:endParaRPr lang="en-US" sz="2800" dirty="0">
              <a:latin typeface="Segoe Print" charset="0"/>
              <a:ea typeface="Segoe Print" charset="0"/>
              <a:cs typeface="Segoe Print" charset="0"/>
            </a:endParaRPr>
          </a:p>
        </p:txBody>
      </p:sp>
      <p:sp>
        <p:nvSpPr>
          <p:cNvPr id="4" name="Subtitle 2"/>
          <p:cNvSpPr txBox="1">
            <a:spLocks/>
          </p:cNvSpPr>
          <p:nvPr/>
        </p:nvSpPr>
        <p:spPr>
          <a:xfrm>
            <a:off x="465221" y="439308"/>
            <a:ext cx="9448800" cy="6858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3200" dirty="0" smtClean="0">
                <a:latin typeface="Segoe Print" charset="0"/>
                <a:ea typeface="Segoe Print" charset="0"/>
                <a:cs typeface="Segoe Print" charset="0"/>
              </a:rPr>
              <a:t>A</a:t>
            </a:r>
            <a:r>
              <a:rPr lang="en-US" altLang="zh-CN" sz="3200" dirty="0" smtClean="0">
                <a:latin typeface="Segoe Print" charset="0"/>
                <a:ea typeface="Segoe Print" charset="0"/>
                <a:cs typeface="Segoe Print" charset="0"/>
              </a:rPr>
              <a:t>zure</a:t>
            </a:r>
            <a:r>
              <a:rPr lang="en-US" sz="3200" dirty="0" smtClean="0">
                <a:latin typeface="Segoe Print" charset="0"/>
                <a:ea typeface="Segoe Print" charset="0"/>
                <a:cs typeface="Segoe Print" charset="0"/>
              </a:rPr>
              <a:t> </a:t>
            </a:r>
            <a:r>
              <a:rPr lang="en-US" altLang="zh-CN" sz="3200" dirty="0" smtClean="0">
                <a:latin typeface="Segoe Print" charset="0"/>
                <a:ea typeface="Segoe Print" charset="0"/>
                <a:cs typeface="Segoe Print" charset="0"/>
              </a:rPr>
              <a:t>Implementation</a:t>
            </a:r>
            <a:r>
              <a:rPr lang="en-US" sz="3200" dirty="0" smtClean="0">
                <a:latin typeface="Segoe Print" charset="0"/>
                <a:ea typeface="Segoe Print" charset="0"/>
                <a:cs typeface="Segoe Print" charset="0"/>
              </a:rPr>
              <a:t>:</a:t>
            </a:r>
            <a:endParaRPr lang="en-US" sz="3200" dirty="0">
              <a:latin typeface="Segoe Print" charset="0"/>
              <a:ea typeface="Segoe Print" charset="0"/>
              <a:cs typeface="Segoe Print" charset="0"/>
            </a:endParaRPr>
          </a:p>
        </p:txBody>
      </p:sp>
    </p:spTree>
    <p:extLst>
      <p:ext uri="{BB962C8B-B14F-4D97-AF65-F5344CB8AC3E}">
        <p14:creationId xmlns:p14="http://schemas.microsoft.com/office/powerpoint/2010/main" val="13766270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53452" y="359611"/>
            <a:ext cx="11397915" cy="1292726"/>
          </a:xfrm>
        </p:spPr>
        <p:txBody>
          <a:bodyPr>
            <a:noAutofit/>
          </a:bodyPr>
          <a:lstStyle/>
          <a:p>
            <a:r>
              <a:rPr lang="en-US" sz="2800" dirty="0">
                <a:latin typeface="Segoe Print" charset="0"/>
                <a:ea typeface="Segoe Print" charset="0"/>
                <a:cs typeface="Segoe Print" charset="0"/>
              </a:rPr>
              <a:t>We understand that the topic of Azure vs AWS in sometimes for contentious than the three-way battle, so this </a:t>
            </a:r>
            <a:r>
              <a:rPr lang="en-US" sz="2800" u="sng" dirty="0">
                <a:latin typeface="Segoe Print" charset="0"/>
                <a:ea typeface="Segoe Print" charset="0"/>
                <a:cs typeface="Segoe Print" charset="0"/>
                <a:hlinkClick r:id="rId2"/>
              </a:rPr>
              <a:t>infographic from InApp</a:t>
            </a:r>
            <a:r>
              <a:rPr lang="en-US" sz="2800" dirty="0">
                <a:latin typeface="Segoe Print" charset="0"/>
                <a:ea typeface="Segoe Print" charset="0"/>
                <a:cs typeface="Segoe Print" charset="0"/>
              </a:rPr>
              <a:t> may shed a light:</a:t>
            </a:r>
            <a:endParaRPr lang="en-US" sz="2800" dirty="0">
              <a:latin typeface="Segoe Print" charset="0"/>
              <a:ea typeface="Segoe Print" charset="0"/>
              <a:cs typeface="Segoe Print"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584" y="1943100"/>
            <a:ext cx="10274300" cy="3568700"/>
          </a:xfrm>
          <a:prstGeom prst="rect">
            <a:avLst/>
          </a:prstGeom>
        </p:spPr>
      </p:pic>
    </p:spTree>
    <p:extLst>
      <p:ext uri="{BB962C8B-B14F-4D97-AF65-F5344CB8AC3E}">
        <p14:creationId xmlns:p14="http://schemas.microsoft.com/office/powerpoint/2010/main" val="2129332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8100" y="208547"/>
            <a:ext cx="9556635" cy="6537158"/>
          </a:xfrm>
          <a:prstGeom prst="rect">
            <a:avLst/>
          </a:prstGeom>
        </p:spPr>
      </p:pic>
    </p:spTree>
    <p:extLst>
      <p:ext uri="{BB962C8B-B14F-4D97-AF65-F5344CB8AC3E}">
        <p14:creationId xmlns:p14="http://schemas.microsoft.com/office/powerpoint/2010/main" val="218173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3453" y="1443788"/>
            <a:ext cx="11221452" cy="2839454"/>
          </a:xfrm>
        </p:spPr>
        <p:txBody>
          <a:bodyPr>
            <a:normAutofit/>
          </a:bodyPr>
          <a:lstStyle/>
          <a:p>
            <a:r>
              <a:rPr lang="en-US" sz="4400" b="1" smtClean="0">
                <a:latin typeface="Segoe Print" charset="0"/>
                <a:ea typeface="Segoe Print" charset="0"/>
                <a:cs typeface="Segoe Print" charset="0"/>
              </a:rPr>
              <a:t>	AWS </a:t>
            </a:r>
            <a:r>
              <a:rPr lang="en-US" sz="4400" b="1" dirty="0" smtClean="0">
                <a:latin typeface="Segoe Print" charset="0"/>
                <a:ea typeface="Segoe Print" charset="0"/>
                <a:cs typeface="Segoe Print" charset="0"/>
              </a:rPr>
              <a:t>&amp; A</a:t>
            </a:r>
            <a:r>
              <a:rPr lang="en-US" sz="4400" b="1" cap="none" dirty="0" smtClean="0">
                <a:latin typeface="Segoe Print" charset="0"/>
                <a:ea typeface="Segoe Print" charset="0"/>
                <a:cs typeface="Segoe Print" charset="0"/>
              </a:rPr>
              <a:t>zure</a:t>
            </a:r>
            <a:r>
              <a:rPr lang="en-US" sz="4400" b="1" dirty="0" smtClean="0">
                <a:latin typeface="Segoe Print" charset="0"/>
                <a:ea typeface="Segoe Print" charset="0"/>
                <a:cs typeface="Segoe Print" charset="0"/>
              </a:rPr>
              <a:t> </a:t>
            </a:r>
            <a:r>
              <a:rPr lang="en-US" sz="4400" b="1" dirty="0">
                <a:latin typeface="Segoe Print" charset="0"/>
                <a:ea typeface="Segoe Print" charset="0"/>
                <a:cs typeface="Segoe Print" charset="0"/>
              </a:rPr>
              <a:t>&amp;</a:t>
            </a:r>
            <a:r>
              <a:rPr lang="en-US" sz="4400" b="1" dirty="0" smtClean="0">
                <a:latin typeface="Segoe Print" charset="0"/>
                <a:ea typeface="Segoe Print" charset="0"/>
                <a:cs typeface="Segoe Print" charset="0"/>
              </a:rPr>
              <a:t> G</a:t>
            </a:r>
            <a:r>
              <a:rPr lang="en-US" sz="4400" b="1" cap="none" dirty="0" smtClean="0">
                <a:latin typeface="Segoe Print" charset="0"/>
                <a:ea typeface="Segoe Print" charset="0"/>
                <a:cs typeface="Segoe Print" charset="0"/>
              </a:rPr>
              <a:t>oogle</a:t>
            </a:r>
            <a:r>
              <a:rPr lang="en-US" sz="4400" b="1" dirty="0" smtClean="0">
                <a:latin typeface="Segoe Print" charset="0"/>
                <a:ea typeface="Segoe Print" charset="0"/>
                <a:cs typeface="Segoe Print" charset="0"/>
              </a:rPr>
              <a:t> C</a:t>
            </a:r>
            <a:r>
              <a:rPr lang="en-US" sz="4400" b="1" cap="none" dirty="0" smtClean="0">
                <a:latin typeface="Segoe Print" charset="0"/>
                <a:ea typeface="Segoe Print" charset="0"/>
                <a:cs typeface="Segoe Print" charset="0"/>
              </a:rPr>
              <a:t>loud</a:t>
            </a:r>
            <a:r>
              <a:rPr lang="en-US" sz="4400" b="1" dirty="0" smtClean="0">
                <a:latin typeface="Segoe Print" charset="0"/>
                <a:ea typeface="Segoe Print" charset="0"/>
                <a:cs typeface="Segoe Print" charset="0"/>
              </a:rPr>
              <a:t>: </a:t>
            </a:r>
            <a:br>
              <a:rPr lang="en-US" sz="4400" b="1" dirty="0" smtClean="0">
                <a:latin typeface="Segoe Print" charset="0"/>
                <a:ea typeface="Segoe Print" charset="0"/>
                <a:cs typeface="Segoe Print" charset="0"/>
              </a:rPr>
            </a:br>
            <a:r>
              <a:rPr lang="en-US" sz="4400" b="1" dirty="0">
                <a:latin typeface="Segoe Print" charset="0"/>
                <a:ea typeface="Segoe Print" charset="0"/>
                <a:cs typeface="Segoe Print" charset="0"/>
              </a:rPr>
              <a:t/>
            </a:r>
            <a:br>
              <a:rPr lang="en-US" sz="4400" b="1" dirty="0">
                <a:latin typeface="Segoe Print" charset="0"/>
                <a:ea typeface="Segoe Print" charset="0"/>
                <a:cs typeface="Segoe Print" charset="0"/>
              </a:rPr>
            </a:br>
            <a:r>
              <a:rPr lang="en-US" sz="4400" b="1" dirty="0" smtClean="0">
                <a:latin typeface="Segoe Print" charset="0"/>
                <a:ea typeface="Segoe Print" charset="0"/>
                <a:cs typeface="Segoe Print" charset="0"/>
              </a:rPr>
              <a:t>				</a:t>
            </a:r>
            <a:r>
              <a:rPr lang="en-US" sz="4400" b="1" smtClean="0">
                <a:latin typeface="Segoe Print" charset="0"/>
                <a:ea typeface="Segoe Print" charset="0"/>
                <a:cs typeface="Segoe Print" charset="0"/>
              </a:rPr>
              <a:t>   P</a:t>
            </a:r>
            <a:r>
              <a:rPr lang="en-US" sz="4400" b="1" cap="none" smtClean="0">
                <a:latin typeface="Segoe Print" charset="0"/>
                <a:ea typeface="Segoe Print" charset="0"/>
                <a:cs typeface="Segoe Print" charset="0"/>
              </a:rPr>
              <a:t>ricing</a:t>
            </a:r>
            <a:endParaRPr lang="en-US" sz="4400" b="1" cap="none" dirty="0">
              <a:latin typeface="Segoe Print" charset="0"/>
              <a:ea typeface="Segoe Print" charset="0"/>
              <a:cs typeface="Segoe Print" charset="0"/>
            </a:endParaRPr>
          </a:p>
        </p:txBody>
      </p:sp>
    </p:spTree>
    <p:extLst>
      <p:ext uri="{BB962C8B-B14F-4D97-AF65-F5344CB8AC3E}">
        <p14:creationId xmlns:p14="http://schemas.microsoft.com/office/powerpoint/2010/main" val="11024475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4900" y="406400"/>
            <a:ext cx="9982200" cy="6045200"/>
          </a:xfrm>
          <a:prstGeom prst="rect">
            <a:avLst/>
          </a:prstGeom>
        </p:spPr>
      </p:pic>
    </p:spTree>
    <p:extLst>
      <p:ext uri="{BB962C8B-B14F-4D97-AF65-F5344CB8AC3E}">
        <p14:creationId xmlns:p14="http://schemas.microsoft.com/office/powerpoint/2010/main" val="20179346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876300"/>
            <a:ext cx="9906000" cy="5092700"/>
          </a:xfrm>
          <a:prstGeom prst="rect">
            <a:avLst/>
          </a:prstGeom>
        </p:spPr>
      </p:pic>
    </p:spTree>
    <p:extLst>
      <p:ext uri="{BB962C8B-B14F-4D97-AF65-F5344CB8AC3E}">
        <p14:creationId xmlns:p14="http://schemas.microsoft.com/office/powerpoint/2010/main" val="1934182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9400" y="1117600"/>
            <a:ext cx="9080500" cy="4610100"/>
          </a:xfrm>
          <a:prstGeom prst="rect">
            <a:avLst/>
          </a:prstGeom>
        </p:spPr>
      </p:pic>
    </p:spTree>
    <p:extLst>
      <p:ext uri="{BB962C8B-B14F-4D97-AF65-F5344CB8AC3E}">
        <p14:creationId xmlns:p14="http://schemas.microsoft.com/office/powerpoint/2010/main" val="965105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txBox="1">
            <a:spLocks/>
          </p:cNvSpPr>
          <p:nvPr/>
        </p:nvSpPr>
        <p:spPr>
          <a:xfrm>
            <a:off x="465221" y="439308"/>
            <a:ext cx="9448800" cy="6858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zh-CN" sz="3200" dirty="0" smtClean="0">
                <a:latin typeface="Segoe Print" charset="0"/>
                <a:ea typeface="Segoe Print" charset="0"/>
                <a:cs typeface="Segoe Print" charset="0"/>
              </a:rPr>
              <a:t>Google</a:t>
            </a:r>
            <a:r>
              <a:rPr lang="zh-CN" altLang="en-US" sz="3200" dirty="0" smtClean="0">
                <a:latin typeface="Segoe Print" charset="0"/>
                <a:ea typeface="Segoe Print" charset="0"/>
                <a:cs typeface="Segoe Print" charset="0"/>
              </a:rPr>
              <a:t> </a:t>
            </a:r>
            <a:r>
              <a:rPr lang="en-US" altLang="zh-CN" sz="3200" dirty="0" smtClean="0">
                <a:latin typeface="Segoe Print" charset="0"/>
                <a:ea typeface="Segoe Print" charset="0"/>
                <a:cs typeface="Segoe Print" charset="0"/>
              </a:rPr>
              <a:t>Cloud</a:t>
            </a:r>
            <a:r>
              <a:rPr lang="en-US" sz="3200" dirty="0" smtClean="0">
                <a:latin typeface="Segoe Print" charset="0"/>
                <a:ea typeface="Segoe Print" charset="0"/>
                <a:cs typeface="Segoe Print" charset="0"/>
              </a:rPr>
              <a:t> </a:t>
            </a:r>
            <a:r>
              <a:rPr lang="en-US" altLang="zh-CN" sz="3200" dirty="0" smtClean="0">
                <a:latin typeface="Segoe Print" charset="0"/>
                <a:ea typeface="Segoe Print" charset="0"/>
                <a:cs typeface="Segoe Print" charset="0"/>
              </a:rPr>
              <a:t>Implementation</a:t>
            </a:r>
            <a:r>
              <a:rPr lang="en-US" sz="3200" dirty="0" smtClean="0">
                <a:latin typeface="Segoe Print" charset="0"/>
                <a:ea typeface="Segoe Print" charset="0"/>
                <a:cs typeface="Segoe Print" charset="0"/>
              </a:rPr>
              <a:t>:</a:t>
            </a:r>
            <a:endParaRPr lang="en-US" sz="3200" dirty="0">
              <a:latin typeface="Segoe Print" charset="0"/>
              <a:ea typeface="Segoe Print" charset="0"/>
              <a:cs typeface="Segoe Print" charset="0"/>
            </a:endParaRPr>
          </a:p>
        </p:txBody>
      </p:sp>
      <p:sp>
        <p:nvSpPr>
          <p:cNvPr id="2" name="TextBox 1"/>
          <p:cNvSpPr txBox="1"/>
          <p:nvPr/>
        </p:nvSpPr>
        <p:spPr>
          <a:xfrm>
            <a:off x="465221" y="1251284"/>
            <a:ext cx="11181347" cy="1384995"/>
          </a:xfrm>
          <a:prstGeom prst="rect">
            <a:avLst/>
          </a:prstGeom>
          <a:noFill/>
        </p:spPr>
        <p:txBody>
          <a:bodyPr wrap="square" rtlCol="0">
            <a:spAutoFit/>
          </a:bodyPr>
          <a:lstStyle/>
          <a:p>
            <a:r>
              <a:rPr lang="en-US" sz="2800" dirty="0">
                <a:latin typeface="Segoe Print" charset="0"/>
                <a:ea typeface="Segoe Print" charset="0"/>
                <a:cs typeface="Segoe Print" charset="0"/>
              </a:rPr>
              <a:t>Lastly, we have the process of starting with Google - named </a:t>
            </a:r>
            <a:r>
              <a:rPr lang="en-US" sz="2800" dirty="0" smtClean="0">
                <a:latin typeface="Segoe Print" charset="0"/>
                <a:ea typeface="Segoe Print" charset="0"/>
                <a:cs typeface="Segoe Print" charset="0"/>
              </a:rPr>
              <a:t>‘Cloud Launcher’.</a:t>
            </a:r>
            <a:r>
              <a:rPr lang="zh-CN" altLang="en-US" sz="2800" dirty="0" smtClean="0">
                <a:latin typeface="Segoe Print" charset="0"/>
                <a:ea typeface="Segoe Print" charset="0"/>
                <a:cs typeface="Segoe Print" charset="0"/>
              </a:rPr>
              <a:t> </a:t>
            </a:r>
            <a:r>
              <a:rPr lang="en-US" sz="2800" dirty="0" smtClean="0">
                <a:latin typeface="Segoe Print" charset="0"/>
                <a:ea typeface="Segoe Print" charset="0"/>
                <a:cs typeface="Segoe Print" charset="0"/>
              </a:rPr>
              <a:t>They </a:t>
            </a:r>
            <a:r>
              <a:rPr lang="en-US" sz="2800" dirty="0">
                <a:latin typeface="Segoe Print" charset="0"/>
                <a:ea typeface="Segoe Print" charset="0"/>
                <a:cs typeface="Segoe Print" charset="0"/>
              </a:rPr>
              <a:t>equally provide some starting documentation and list some useful benefits, see below.</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1094" y="2762455"/>
            <a:ext cx="8229600" cy="3873500"/>
          </a:xfrm>
          <a:prstGeom prst="rect">
            <a:avLst/>
          </a:prstGeom>
        </p:spPr>
      </p:pic>
    </p:spTree>
    <p:extLst>
      <p:ext uri="{BB962C8B-B14F-4D97-AF65-F5344CB8AC3E}">
        <p14:creationId xmlns:p14="http://schemas.microsoft.com/office/powerpoint/2010/main" val="70239145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2" y="0"/>
            <a:ext cx="12202022" cy="6858000"/>
          </a:xfrm>
          <a:prstGeom prst="rect">
            <a:avLst/>
          </a:prstGeom>
        </p:spPr>
      </p:pic>
    </p:spTree>
    <p:extLst>
      <p:ext uri="{BB962C8B-B14F-4D97-AF65-F5344CB8AC3E}">
        <p14:creationId xmlns:p14="http://schemas.microsoft.com/office/powerpoint/2010/main" val="37554301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72126" y="2406315"/>
            <a:ext cx="8550442" cy="830997"/>
          </a:xfrm>
          <a:prstGeom prst="rect">
            <a:avLst/>
          </a:prstGeom>
          <a:noFill/>
        </p:spPr>
        <p:txBody>
          <a:bodyPr wrap="square" rtlCol="0">
            <a:spAutoFit/>
          </a:bodyPr>
          <a:lstStyle/>
          <a:p>
            <a:r>
              <a:rPr lang="en-US" altLang="zh-CN" sz="4800" dirty="0" smtClean="0">
                <a:latin typeface="Segoe Print" charset="0"/>
                <a:ea typeface="Segoe Print" charset="0"/>
                <a:cs typeface="Segoe Print" charset="0"/>
              </a:rPr>
              <a:t>Thank</a:t>
            </a:r>
            <a:r>
              <a:rPr lang="zh-CN" altLang="en-US" sz="4800" dirty="0" smtClean="0">
                <a:latin typeface="Segoe Print" charset="0"/>
                <a:ea typeface="Segoe Print" charset="0"/>
                <a:cs typeface="Segoe Print" charset="0"/>
              </a:rPr>
              <a:t> </a:t>
            </a:r>
            <a:r>
              <a:rPr lang="en-US" altLang="zh-CN" sz="4800" dirty="0" smtClean="0">
                <a:latin typeface="Segoe Print" charset="0"/>
                <a:ea typeface="Segoe Print" charset="0"/>
                <a:cs typeface="Segoe Print" charset="0"/>
              </a:rPr>
              <a:t>you</a:t>
            </a:r>
            <a:r>
              <a:rPr lang="zh-CN" altLang="en-US" sz="4800" dirty="0" smtClean="0">
                <a:latin typeface="Segoe Print" charset="0"/>
                <a:ea typeface="Segoe Print" charset="0"/>
                <a:cs typeface="Segoe Print" charset="0"/>
              </a:rPr>
              <a:t> </a:t>
            </a:r>
            <a:r>
              <a:rPr lang="en-US" altLang="zh-CN" sz="4800" dirty="0" smtClean="0">
                <a:latin typeface="Segoe Print" charset="0"/>
                <a:ea typeface="Segoe Print" charset="0"/>
                <a:cs typeface="Segoe Print" charset="0"/>
              </a:rPr>
              <a:t>for</a:t>
            </a:r>
            <a:r>
              <a:rPr lang="zh-CN" altLang="en-US" sz="4800" dirty="0" smtClean="0">
                <a:latin typeface="Segoe Print" charset="0"/>
                <a:ea typeface="Segoe Print" charset="0"/>
                <a:cs typeface="Segoe Print" charset="0"/>
              </a:rPr>
              <a:t> </a:t>
            </a:r>
            <a:r>
              <a:rPr lang="en-US" altLang="zh-CN" sz="4800" dirty="0" smtClean="0">
                <a:latin typeface="Segoe Print" charset="0"/>
                <a:ea typeface="Segoe Print" charset="0"/>
                <a:cs typeface="Segoe Print" charset="0"/>
              </a:rPr>
              <a:t>watching!</a:t>
            </a:r>
            <a:endParaRPr lang="en-US" sz="4800" dirty="0">
              <a:latin typeface="Segoe Print" charset="0"/>
              <a:ea typeface="Segoe Print" charset="0"/>
              <a:cs typeface="Segoe Print" charset="0"/>
            </a:endParaRPr>
          </a:p>
        </p:txBody>
      </p:sp>
    </p:spTree>
    <p:extLst>
      <p:ext uri="{BB962C8B-B14F-4D97-AF65-F5344CB8AC3E}">
        <p14:creationId xmlns:p14="http://schemas.microsoft.com/office/powerpoint/2010/main" val="1871686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5327" y="128337"/>
            <a:ext cx="11221452" cy="1331495"/>
          </a:xfrm>
        </p:spPr>
        <p:txBody>
          <a:bodyPr>
            <a:normAutofit/>
          </a:bodyPr>
          <a:lstStyle/>
          <a:p>
            <a:r>
              <a:rPr lang="en-US" sz="3200" b="1" cap="none" smtClean="0">
                <a:latin typeface="Segoe Print" charset="0"/>
                <a:ea typeface="Segoe Print" charset="0"/>
                <a:cs typeface="Segoe Print" charset="0"/>
              </a:rPr>
              <a:t>One </a:t>
            </a:r>
            <a:r>
              <a:rPr lang="en-US" sz="3200" b="1" cap="none" dirty="0" smtClean="0">
                <a:latin typeface="Segoe Print" charset="0"/>
                <a:ea typeface="Segoe Print" charset="0"/>
                <a:cs typeface="Segoe Print" charset="0"/>
              </a:rPr>
              <a:t>of the great benefits of Azure,</a:t>
            </a:r>
            <a:r>
              <a:rPr lang="en-US" sz="3200" b="1" cap="none" smtClean="0">
                <a:latin typeface="Segoe Print" charset="0"/>
                <a:ea typeface="Segoe Print" charset="0"/>
                <a:cs typeface="Segoe Print" charset="0"/>
              </a:rPr>
              <a:t> AWS </a:t>
            </a:r>
            <a:r>
              <a:rPr lang="en-US" sz="3200" b="1" cap="none" dirty="0" smtClean="0">
                <a:latin typeface="Segoe Print" charset="0"/>
                <a:ea typeface="Segoe Print" charset="0"/>
                <a:cs typeface="Segoe Print" charset="0"/>
              </a:rPr>
              <a:t>and other cloud providers is their competitive pricing strategies.</a:t>
            </a:r>
            <a:endParaRPr lang="en-US" sz="3200" b="1" cap="none" dirty="0">
              <a:latin typeface="Segoe Print" charset="0"/>
              <a:ea typeface="Segoe Print" charset="0"/>
              <a:cs typeface="Segoe Print" charset="0"/>
            </a:endParaRPr>
          </a:p>
        </p:txBody>
      </p:sp>
      <p:sp>
        <p:nvSpPr>
          <p:cNvPr id="3" name="TextBox 2"/>
          <p:cNvSpPr txBox="1"/>
          <p:nvPr/>
        </p:nvSpPr>
        <p:spPr>
          <a:xfrm>
            <a:off x="497305" y="2005263"/>
            <a:ext cx="11229474" cy="2062103"/>
          </a:xfrm>
          <a:prstGeom prst="rect">
            <a:avLst/>
          </a:prstGeom>
          <a:noFill/>
        </p:spPr>
        <p:txBody>
          <a:bodyPr wrap="square" rtlCol="0">
            <a:spAutoFit/>
          </a:bodyPr>
          <a:lstStyle/>
          <a:p>
            <a:r>
              <a:rPr lang="en-US" sz="3200" dirty="0">
                <a:latin typeface="Segoe Print" charset="0"/>
                <a:ea typeface="Segoe Print" charset="0"/>
                <a:cs typeface="Segoe Print" charset="0"/>
              </a:rPr>
              <a:t>They are all fighting to take workloads and migrate them to the cloud, in view of the recurring revenue they receive. This type of </a:t>
            </a:r>
            <a:r>
              <a:rPr lang="en-US" sz="3200" dirty="0" smtClean="0">
                <a:latin typeface="Segoe Print" charset="0"/>
                <a:ea typeface="Segoe Print" charset="0"/>
                <a:cs typeface="Segoe Print" charset="0"/>
              </a:rPr>
              <a:t>commoditization </a:t>
            </a:r>
            <a:r>
              <a:rPr lang="en-US" sz="3200" dirty="0">
                <a:latin typeface="Segoe Print" charset="0"/>
                <a:ea typeface="Segoe Print" charset="0"/>
                <a:cs typeface="Segoe Print" charset="0"/>
              </a:rPr>
              <a:t>has forced a very open, online pricing model.</a:t>
            </a:r>
            <a:endParaRPr lang="en-US" sz="3200" dirty="0">
              <a:latin typeface="Segoe Print" charset="0"/>
              <a:ea typeface="Segoe Print" charset="0"/>
              <a:cs typeface="Segoe Print" charset="0"/>
            </a:endParaRPr>
          </a:p>
        </p:txBody>
      </p:sp>
      <p:sp>
        <p:nvSpPr>
          <p:cNvPr id="4" name="TextBox 3"/>
          <p:cNvSpPr txBox="1"/>
          <p:nvPr/>
        </p:nvSpPr>
        <p:spPr>
          <a:xfrm>
            <a:off x="505327" y="4732421"/>
            <a:ext cx="10900610" cy="1569660"/>
          </a:xfrm>
          <a:prstGeom prst="rect">
            <a:avLst/>
          </a:prstGeom>
          <a:noFill/>
        </p:spPr>
        <p:txBody>
          <a:bodyPr wrap="square" rtlCol="0">
            <a:spAutoFit/>
          </a:bodyPr>
          <a:lstStyle/>
          <a:p>
            <a:r>
              <a:rPr lang="en-US" sz="3200" dirty="0" smtClean="0">
                <a:latin typeface="Segoe Print" charset="0"/>
                <a:ea typeface="Segoe Print" charset="0"/>
                <a:cs typeface="Segoe Print" charset="0"/>
              </a:rPr>
              <a:t>“You </a:t>
            </a:r>
            <a:r>
              <a:rPr lang="en-US" sz="3200" dirty="0">
                <a:latin typeface="Segoe Print" charset="0"/>
                <a:ea typeface="Segoe Print" charset="0"/>
                <a:cs typeface="Segoe Print" charset="0"/>
              </a:rPr>
              <a:t>pay per minute, not per hour, which is how a cloud should work</a:t>
            </a:r>
            <a:r>
              <a:rPr lang="en-US" sz="3200" dirty="0" smtClean="0">
                <a:latin typeface="Segoe Print" charset="0"/>
                <a:ea typeface="Segoe Print" charset="0"/>
                <a:cs typeface="Segoe Print" charset="0"/>
              </a:rPr>
              <a:t>.”</a:t>
            </a:r>
            <a:br>
              <a:rPr lang="en-US" sz="3200" dirty="0" smtClean="0">
                <a:latin typeface="Segoe Print" charset="0"/>
                <a:ea typeface="Segoe Print" charset="0"/>
                <a:cs typeface="Segoe Print" charset="0"/>
              </a:rPr>
            </a:br>
            <a:r>
              <a:rPr lang="en-US" sz="3200" dirty="0" smtClean="0">
                <a:latin typeface="Segoe Print" charset="0"/>
                <a:ea typeface="Segoe Print" charset="0"/>
                <a:cs typeface="Segoe Print" charset="0"/>
              </a:rPr>
              <a:t>																		</a:t>
            </a:r>
            <a:r>
              <a:rPr lang="en-US" sz="3200" dirty="0" smtClean="0">
                <a:solidFill>
                  <a:schemeClr val="accent2">
                    <a:lumMod val="60000"/>
                    <a:lumOff val="40000"/>
                  </a:schemeClr>
                </a:solidFill>
                <a:latin typeface="Segoe Print" charset="0"/>
                <a:ea typeface="Segoe Print" charset="0"/>
                <a:cs typeface="Segoe Print" charset="0"/>
              </a:rPr>
              <a:t>---Google</a:t>
            </a:r>
            <a:endParaRPr lang="en-US" sz="3200" dirty="0">
              <a:solidFill>
                <a:schemeClr val="accent2">
                  <a:lumMod val="60000"/>
                  <a:lumOff val="40000"/>
                </a:schemeClr>
              </a:solidFill>
              <a:latin typeface="Segoe Print" charset="0"/>
              <a:ea typeface="Segoe Print" charset="0"/>
              <a:cs typeface="Segoe Print" charset="0"/>
            </a:endParaRPr>
          </a:p>
        </p:txBody>
      </p:sp>
    </p:spTree>
    <p:extLst>
      <p:ext uri="{BB962C8B-B14F-4D97-AF65-F5344CB8AC3E}">
        <p14:creationId xmlns:p14="http://schemas.microsoft.com/office/powerpoint/2010/main" val="5326761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57199" y="320841"/>
            <a:ext cx="10098505" cy="753979"/>
          </a:xfrm>
        </p:spPr>
        <p:txBody>
          <a:bodyPr/>
          <a:lstStyle/>
          <a:p>
            <a:r>
              <a:rPr lang="en-US" sz="3200" b="1" dirty="0" smtClean="0">
                <a:latin typeface="Segoe Print" charset="0"/>
                <a:ea typeface="Segoe Print" charset="0"/>
                <a:cs typeface="Segoe Print" charset="0"/>
              </a:rPr>
              <a:t>			    </a:t>
            </a:r>
            <a:r>
              <a:rPr lang="en-US" sz="4000" b="1" dirty="0" smtClean="0">
                <a:latin typeface="Segoe Print" charset="0"/>
                <a:ea typeface="Segoe Print" charset="0"/>
                <a:cs typeface="Segoe Print" charset="0"/>
              </a:rPr>
              <a:t>AWS </a:t>
            </a:r>
            <a:r>
              <a:rPr lang="en-US" sz="4000" b="1" dirty="0">
                <a:latin typeface="Segoe Print" charset="0"/>
                <a:ea typeface="Segoe Print" charset="0"/>
                <a:cs typeface="Segoe Print" charset="0"/>
              </a:rPr>
              <a:t>Pricing</a:t>
            </a:r>
          </a:p>
          <a:p>
            <a:endParaRPr lang="en-US" dirty="0">
              <a:latin typeface="Segoe Print" charset="0"/>
              <a:ea typeface="Segoe Print" charset="0"/>
              <a:cs typeface="Segoe Print"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6000" y="1245936"/>
            <a:ext cx="8483600" cy="4610100"/>
          </a:xfrm>
          <a:prstGeom prst="rect">
            <a:avLst/>
          </a:prstGeom>
        </p:spPr>
      </p:pic>
      <p:sp>
        <p:nvSpPr>
          <p:cNvPr id="5" name="TextBox 4"/>
          <p:cNvSpPr txBox="1"/>
          <p:nvPr/>
        </p:nvSpPr>
        <p:spPr>
          <a:xfrm>
            <a:off x="208547" y="948690"/>
            <a:ext cx="3208421" cy="5909310"/>
          </a:xfrm>
          <a:prstGeom prst="rect">
            <a:avLst/>
          </a:prstGeom>
          <a:noFill/>
        </p:spPr>
        <p:txBody>
          <a:bodyPr wrap="square" rtlCol="0">
            <a:spAutoFit/>
          </a:bodyPr>
          <a:lstStyle/>
          <a:p>
            <a:r>
              <a:rPr lang="en-US" sz="2400" dirty="0">
                <a:latin typeface="Segoe Print" charset="0"/>
                <a:ea typeface="Segoe Print" charset="0"/>
                <a:cs typeface="Segoe Print" charset="0"/>
              </a:rPr>
              <a:t>As can be seen below, their three-tier model, </a:t>
            </a:r>
            <a:r>
              <a:rPr lang="en-US" altLang="zh-CN" sz="2400" dirty="0" smtClean="0">
                <a:latin typeface="Segoe Print" charset="0"/>
                <a:ea typeface="Segoe Print" charset="0"/>
                <a:cs typeface="Segoe Print" charset="0"/>
              </a:rPr>
              <a:t>according</a:t>
            </a:r>
            <a:r>
              <a:rPr lang="zh-CN" altLang="en-US" sz="2400" dirty="0" smtClean="0">
                <a:latin typeface="Segoe Print" charset="0"/>
                <a:ea typeface="Segoe Print" charset="0"/>
                <a:cs typeface="Segoe Print" charset="0"/>
              </a:rPr>
              <a:t> </a:t>
            </a:r>
            <a:r>
              <a:rPr lang="en-US" altLang="zh-CN" sz="2400" dirty="0" smtClean="0">
                <a:latin typeface="Segoe Print" charset="0"/>
                <a:ea typeface="Segoe Print" charset="0"/>
                <a:cs typeface="Segoe Print" charset="0"/>
              </a:rPr>
              <a:t>to</a:t>
            </a:r>
            <a:r>
              <a:rPr lang="zh-CN" altLang="en-US" sz="2400" dirty="0" smtClean="0">
                <a:latin typeface="Segoe Print" charset="0"/>
                <a:ea typeface="Segoe Print" charset="0"/>
                <a:cs typeface="Segoe Print" charset="0"/>
              </a:rPr>
              <a:t> </a:t>
            </a:r>
            <a:r>
              <a:rPr lang="en-US" altLang="zh-CN" sz="2400" dirty="0" smtClean="0">
                <a:latin typeface="Segoe Print" charset="0"/>
                <a:ea typeface="Segoe Print" charset="0"/>
                <a:cs typeface="Segoe Print" charset="0"/>
              </a:rPr>
              <a:t>storage</a:t>
            </a:r>
            <a:r>
              <a:rPr lang="zh-CN" altLang="en-US" sz="2400" dirty="0" smtClean="0">
                <a:latin typeface="Segoe Print" charset="0"/>
                <a:ea typeface="Segoe Print" charset="0"/>
                <a:cs typeface="Segoe Print" charset="0"/>
              </a:rPr>
              <a:t> </a:t>
            </a:r>
            <a:r>
              <a:rPr lang="en-US" sz="2400" dirty="0" smtClean="0">
                <a:latin typeface="Segoe Print" charset="0"/>
                <a:ea typeface="Segoe Print" charset="0"/>
                <a:cs typeface="Segoe Print" charset="0"/>
              </a:rPr>
              <a:t>is </a:t>
            </a:r>
            <a:r>
              <a:rPr lang="en-US" sz="2400" dirty="0">
                <a:latin typeface="Segoe Print" charset="0"/>
                <a:ea typeface="Segoe Print" charset="0"/>
                <a:cs typeface="Segoe Print" charset="0"/>
              </a:rPr>
              <a:t>very helpful if you just need to put some data in the cloud. Unfortunately, when it comes to storing </a:t>
            </a:r>
            <a:r>
              <a:rPr lang="en-US" sz="2400" dirty="0">
                <a:latin typeface="Georgia" charset="0"/>
                <a:ea typeface="Georgia" charset="0"/>
                <a:cs typeface="Georgia" charset="0"/>
              </a:rPr>
              <a:t>50TB - 500TB</a:t>
            </a:r>
            <a:r>
              <a:rPr lang="en-US" sz="2400" dirty="0">
                <a:latin typeface="Segoe Print" charset="0"/>
                <a:ea typeface="Segoe Print" charset="0"/>
                <a:cs typeface="Segoe Print" charset="0"/>
              </a:rPr>
              <a:t>, the percentage price difference isn’t that large.</a:t>
            </a:r>
          </a:p>
          <a:p>
            <a:endParaRPr lang="en-US" dirty="0"/>
          </a:p>
        </p:txBody>
      </p:sp>
    </p:spTree>
    <p:extLst>
      <p:ext uri="{BB962C8B-B14F-4D97-AF65-F5344CB8AC3E}">
        <p14:creationId xmlns:p14="http://schemas.microsoft.com/office/powerpoint/2010/main" val="17526599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3241" y="1074822"/>
            <a:ext cx="11574379" cy="5390147"/>
          </a:xfrm>
        </p:spPr>
        <p:txBody>
          <a:bodyPr>
            <a:noAutofit/>
          </a:bodyPr>
          <a:lstStyle/>
          <a:p>
            <a:r>
              <a:rPr lang="en-US" sz="3600" cap="none" dirty="0" smtClean="0">
                <a:solidFill>
                  <a:schemeClr val="tx1">
                    <a:lumMod val="85000"/>
                  </a:schemeClr>
                </a:solidFill>
                <a:latin typeface="Segoe Print" charset="0"/>
                <a:ea typeface="Segoe Print" charset="0"/>
                <a:cs typeface="Segoe Print" charset="0"/>
              </a:rPr>
              <a:t>Similarly, there are many compelling elements to Microsoft Azure.</a:t>
            </a:r>
            <a:br>
              <a:rPr lang="en-US" sz="3600" cap="none" dirty="0" smtClean="0">
                <a:solidFill>
                  <a:schemeClr val="tx1">
                    <a:lumMod val="85000"/>
                  </a:schemeClr>
                </a:solidFill>
                <a:latin typeface="Segoe Print" charset="0"/>
                <a:ea typeface="Segoe Print" charset="0"/>
                <a:cs typeface="Segoe Print" charset="0"/>
              </a:rPr>
            </a:br>
            <a:r>
              <a:rPr lang="en-US" sz="3600" cap="none" dirty="0" smtClean="0">
                <a:solidFill>
                  <a:schemeClr val="tx1">
                    <a:lumMod val="85000"/>
                  </a:schemeClr>
                </a:solidFill>
                <a:latin typeface="Segoe Print" charset="0"/>
                <a:ea typeface="Segoe Print" charset="0"/>
                <a:cs typeface="Segoe Print" charset="0"/>
              </a:rPr>
              <a:t/>
            </a:r>
            <a:br>
              <a:rPr lang="en-US" sz="3600" cap="none" dirty="0" smtClean="0">
                <a:solidFill>
                  <a:schemeClr val="tx1">
                    <a:lumMod val="85000"/>
                  </a:schemeClr>
                </a:solidFill>
                <a:latin typeface="Segoe Print" charset="0"/>
                <a:ea typeface="Segoe Print" charset="0"/>
                <a:cs typeface="Segoe Print" charset="0"/>
              </a:rPr>
            </a:br>
            <a:r>
              <a:rPr lang="en-US" sz="3600" cap="none" dirty="0" smtClean="0">
                <a:solidFill>
                  <a:schemeClr val="tx1">
                    <a:lumMod val="85000"/>
                  </a:schemeClr>
                </a:solidFill>
                <a:latin typeface="Segoe Print" charset="0"/>
                <a:ea typeface="Segoe Print" charset="0"/>
                <a:cs typeface="Segoe Print" charset="0"/>
              </a:rPr>
              <a:t>Azure also has a breakdown of the various pricing situations, there pricing is more aggressive in certain section than amazon and google, owing to their desire to lead segments of the cloud. this includes elements such as moving apps into the cloud.</a:t>
            </a:r>
            <a:r>
              <a:rPr lang="en-US" sz="3600" cap="none" dirty="0" smtClean="0">
                <a:solidFill>
                  <a:schemeClr val="tx1">
                    <a:lumMod val="50000"/>
                  </a:schemeClr>
                </a:solidFill>
                <a:latin typeface="Segoe Print" charset="0"/>
                <a:ea typeface="Segoe Print" charset="0"/>
                <a:cs typeface="Segoe Print" charset="0"/>
              </a:rPr>
              <a:t/>
            </a:r>
            <a:br>
              <a:rPr lang="en-US" sz="3600" cap="none" dirty="0" smtClean="0">
                <a:solidFill>
                  <a:schemeClr val="tx1">
                    <a:lumMod val="50000"/>
                  </a:schemeClr>
                </a:solidFill>
                <a:latin typeface="Segoe Print" charset="0"/>
                <a:ea typeface="Segoe Print" charset="0"/>
                <a:cs typeface="Segoe Print" charset="0"/>
              </a:rPr>
            </a:br>
            <a:endParaRPr lang="en-US" sz="3600" cap="none" dirty="0">
              <a:solidFill>
                <a:schemeClr val="tx1">
                  <a:lumMod val="50000"/>
                </a:schemeClr>
              </a:solidFill>
              <a:latin typeface="Segoe Print" charset="0"/>
              <a:ea typeface="Segoe Print" charset="0"/>
              <a:cs typeface="Segoe Print" charset="0"/>
            </a:endParaRPr>
          </a:p>
        </p:txBody>
      </p:sp>
      <p:sp>
        <p:nvSpPr>
          <p:cNvPr id="4" name="Subtitle 2"/>
          <p:cNvSpPr txBox="1">
            <a:spLocks/>
          </p:cNvSpPr>
          <p:nvPr/>
        </p:nvSpPr>
        <p:spPr>
          <a:xfrm>
            <a:off x="681789" y="497304"/>
            <a:ext cx="10098505" cy="75397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3200" b="1" dirty="0" smtClean="0">
                <a:latin typeface="Segoe Print" charset="0"/>
                <a:ea typeface="Segoe Print" charset="0"/>
                <a:cs typeface="Segoe Print" charset="0"/>
              </a:rPr>
              <a:t>			    </a:t>
            </a:r>
            <a:r>
              <a:rPr lang="en-US" sz="4000" b="1" dirty="0" smtClean="0">
                <a:latin typeface="Segoe Print" charset="0"/>
                <a:ea typeface="Segoe Print" charset="0"/>
                <a:cs typeface="Segoe Print" charset="0"/>
              </a:rPr>
              <a:t>Azure Pricing</a:t>
            </a:r>
          </a:p>
          <a:p>
            <a:endParaRPr lang="en-US" dirty="0">
              <a:latin typeface="Segoe Print" charset="0"/>
              <a:ea typeface="Segoe Print" charset="0"/>
              <a:cs typeface="Segoe Print" charset="0"/>
            </a:endParaRPr>
          </a:p>
        </p:txBody>
      </p:sp>
    </p:spTree>
    <p:extLst>
      <p:ext uri="{BB962C8B-B14F-4D97-AF65-F5344CB8AC3E}">
        <p14:creationId xmlns:p14="http://schemas.microsoft.com/office/powerpoint/2010/main" val="20701950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12821" y="1796714"/>
            <a:ext cx="11510211" cy="2807369"/>
          </a:xfrm>
        </p:spPr>
        <p:txBody>
          <a:bodyPr anchor="ctr">
            <a:noAutofit/>
          </a:bodyPr>
          <a:lstStyle/>
          <a:p>
            <a:r>
              <a:rPr lang="en-US" sz="4000" cap="none" dirty="0">
                <a:latin typeface="Segoe Print" charset="0"/>
                <a:ea typeface="Segoe Print" charset="0"/>
                <a:cs typeface="Segoe Print" charset="0"/>
              </a:rPr>
              <a:t>G</a:t>
            </a:r>
            <a:r>
              <a:rPr lang="en-US" sz="4000" cap="none" dirty="0" smtClean="0">
                <a:latin typeface="Segoe Print" charset="0"/>
                <a:ea typeface="Segoe Print" charset="0"/>
                <a:cs typeface="Segoe Print" charset="0"/>
              </a:rPr>
              <a:t>oogle’s pricing model attempts to go head-to-head with its core</a:t>
            </a:r>
            <a:br>
              <a:rPr lang="en-US" sz="4000" cap="none" dirty="0" smtClean="0">
                <a:latin typeface="Segoe Print" charset="0"/>
                <a:ea typeface="Segoe Print" charset="0"/>
                <a:cs typeface="Segoe Print" charset="0"/>
              </a:rPr>
            </a:br>
            <a:r>
              <a:rPr lang="en-US" sz="4000" cap="none" dirty="0" smtClean="0">
                <a:latin typeface="Segoe Print" charset="0"/>
                <a:ea typeface="Segoe Print" charset="0"/>
                <a:cs typeface="Segoe Print" charset="0"/>
              </a:rPr>
              <a:t>competitors while emphasi</a:t>
            </a:r>
            <a:r>
              <a:rPr lang="en-US" altLang="zh-CN" sz="4000" cap="none" dirty="0" smtClean="0">
                <a:latin typeface="Segoe Print" charset="0"/>
                <a:ea typeface="Segoe Print" charset="0"/>
                <a:cs typeface="Segoe Print" charset="0"/>
              </a:rPr>
              <a:t>z</a:t>
            </a:r>
            <a:r>
              <a:rPr lang="en-US" sz="4000" cap="none" dirty="0" smtClean="0">
                <a:latin typeface="Segoe Print" charset="0"/>
                <a:ea typeface="Segoe Print" charset="0"/>
                <a:cs typeface="Segoe Print" charset="0"/>
              </a:rPr>
              <a:t>ing its desire to bill based on exact usage.</a:t>
            </a:r>
            <a:endParaRPr lang="en-US" sz="4000" cap="none" dirty="0">
              <a:latin typeface="Segoe Print" charset="0"/>
              <a:ea typeface="Segoe Print" charset="0"/>
              <a:cs typeface="Segoe Print" charset="0"/>
            </a:endParaRPr>
          </a:p>
        </p:txBody>
      </p:sp>
      <p:sp>
        <p:nvSpPr>
          <p:cNvPr id="4" name="Subtitle 2"/>
          <p:cNvSpPr txBox="1">
            <a:spLocks/>
          </p:cNvSpPr>
          <p:nvPr/>
        </p:nvSpPr>
        <p:spPr>
          <a:xfrm>
            <a:off x="312821" y="529388"/>
            <a:ext cx="10098505" cy="75397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3200" b="1" dirty="0" smtClean="0">
                <a:latin typeface="Segoe Print" charset="0"/>
                <a:ea typeface="Segoe Print" charset="0"/>
                <a:cs typeface="Segoe Print" charset="0"/>
              </a:rPr>
              <a:t>			</a:t>
            </a:r>
            <a:r>
              <a:rPr lang="en-US" sz="4000" b="1" dirty="0" smtClean="0">
                <a:latin typeface="Segoe Print" charset="0"/>
                <a:ea typeface="Segoe Print" charset="0"/>
                <a:cs typeface="Segoe Print" charset="0"/>
              </a:rPr>
              <a:t>Google Cloud Pricing</a:t>
            </a:r>
          </a:p>
          <a:p>
            <a:endParaRPr lang="en-US" dirty="0">
              <a:latin typeface="Segoe Print" charset="0"/>
              <a:ea typeface="Segoe Print" charset="0"/>
              <a:cs typeface="Segoe Print" charset="0"/>
            </a:endParaRPr>
          </a:p>
        </p:txBody>
      </p:sp>
    </p:spTree>
    <p:extLst>
      <p:ext uri="{BB962C8B-B14F-4D97-AF65-F5344CB8AC3E}">
        <p14:creationId xmlns:p14="http://schemas.microsoft.com/office/powerpoint/2010/main" val="23810623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73242" y="311486"/>
            <a:ext cx="9448800" cy="685800"/>
          </a:xfrm>
        </p:spPr>
        <p:txBody>
          <a:bodyPr>
            <a:normAutofit/>
          </a:bodyPr>
          <a:lstStyle/>
          <a:p>
            <a:r>
              <a:rPr lang="en-US" sz="3200" b="1" dirty="0" smtClean="0">
                <a:latin typeface="Segoe Print" charset="0"/>
                <a:ea typeface="Segoe Print" charset="0"/>
                <a:cs typeface="Segoe Print" charset="0"/>
              </a:rPr>
              <a:t>Here are some of their core pricing values:</a:t>
            </a:r>
            <a:endParaRPr lang="en-US" sz="3200" b="1" dirty="0">
              <a:latin typeface="Segoe Print" charset="0"/>
              <a:ea typeface="Segoe Print" charset="0"/>
              <a:cs typeface="Segoe Print"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4716" y="1109581"/>
            <a:ext cx="9889958" cy="5311942"/>
          </a:xfrm>
          <a:prstGeom prst="rect">
            <a:avLst/>
          </a:prstGeom>
        </p:spPr>
      </p:pic>
    </p:spTree>
    <p:extLst>
      <p:ext uri="{BB962C8B-B14F-4D97-AF65-F5344CB8AC3E}">
        <p14:creationId xmlns:p14="http://schemas.microsoft.com/office/powerpoint/2010/main" val="10894572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553453" y="1443788"/>
            <a:ext cx="11221452" cy="2839454"/>
          </a:xfrm>
        </p:spPr>
        <p:txBody>
          <a:bodyPr>
            <a:normAutofit/>
          </a:bodyPr>
          <a:lstStyle/>
          <a:p>
            <a:r>
              <a:rPr lang="en-US" sz="4400" b="1" dirty="0" smtClean="0">
                <a:latin typeface="Segoe Print" charset="0"/>
                <a:ea typeface="Segoe Print" charset="0"/>
                <a:cs typeface="Segoe Print" charset="0"/>
              </a:rPr>
              <a:t>	AWS &amp; A</a:t>
            </a:r>
            <a:r>
              <a:rPr lang="en-US" sz="4400" b="1" cap="none" dirty="0" smtClean="0">
                <a:latin typeface="Segoe Print" charset="0"/>
                <a:ea typeface="Segoe Print" charset="0"/>
                <a:cs typeface="Segoe Print" charset="0"/>
              </a:rPr>
              <a:t>zure</a:t>
            </a:r>
            <a:r>
              <a:rPr lang="en-US" sz="4400" b="1" dirty="0" smtClean="0">
                <a:latin typeface="Segoe Print" charset="0"/>
                <a:ea typeface="Segoe Print" charset="0"/>
                <a:cs typeface="Segoe Print" charset="0"/>
              </a:rPr>
              <a:t> </a:t>
            </a:r>
            <a:r>
              <a:rPr lang="en-US" sz="4400" b="1" dirty="0">
                <a:latin typeface="Segoe Print" charset="0"/>
                <a:ea typeface="Segoe Print" charset="0"/>
                <a:cs typeface="Segoe Print" charset="0"/>
              </a:rPr>
              <a:t>&amp;</a:t>
            </a:r>
            <a:r>
              <a:rPr lang="en-US" sz="4400" b="1" dirty="0" smtClean="0">
                <a:latin typeface="Segoe Print" charset="0"/>
                <a:ea typeface="Segoe Print" charset="0"/>
                <a:cs typeface="Segoe Print" charset="0"/>
              </a:rPr>
              <a:t> G</a:t>
            </a:r>
            <a:r>
              <a:rPr lang="en-US" sz="4400" b="1" cap="none" dirty="0" smtClean="0">
                <a:latin typeface="Segoe Print" charset="0"/>
                <a:ea typeface="Segoe Print" charset="0"/>
                <a:cs typeface="Segoe Print" charset="0"/>
              </a:rPr>
              <a:t>oogle</a:t>
            </a:r>
            <a:r>
              <a:rPr lang="en-US" sz="4400" b="1" dirty="0" smtClean="0">
                <a:latin typeface="Segoe Print" charset="0"/>
                <a:ea typeface="Segoe Print" charset="0"/>
                <a:cs typeface="Segoe Print" charset="0"/>
              </a:rPr>
              <a:t> C</a:t>
            </a:r>
            <a:r>
              <a:rPr lang="en-US" sz="4400" b="1" cap="none" dirty="0" smtClean="0">
                <a:latin typeface="Segoe Print" charset="0"/>
                <a:ea typeface="Segoe Print" charset="0"/>
                <a:cs typeface="Segoe Print" charset="0"/>
              </a:rPr>
              <a:t>loud</a:t>
            </a:r>
            <a:r>
              <a:rPr lang="en-US" sz="4400" b="1" dirty="0" smtClean="0">
                <a:latin typeface="Segoe Print" charset="0"/>
                <a:ea typeface="Segoe Print" charset="0"/>
                <a:cs typeface="Segoe Print" charset="0"/>
              </a:rPr>
              <a:t>: </a:t>
            </a:r>
            <a:br>
              <a:rPr lang="en-US" sz="4400" b="1" dirty="0" smtClean="0">
                <a:latin typeface="Segoe Print" charset="0"/>
                <a:ea typeface="Segoe Print" charset="0"/>
                <a:cs typeface="Segoe Print" charset="0"/>
              </a:rPr>
            </a:br>
            <a:r>
              <a:rPr lang="en-US" sz="4400" b="1" dirty="0">
                <a:latin typeface="Segoe Print" charset="0"/>
                <a:ea typeface="Segoe Print" charset="0"/>
                <a:cs typeface="Segoe Print" charset="0"/>
              </a:rPr>
              <a:t/>
            </a:r>
            <a:br>
              <a:rPr lang="en-US" sz="4400" b="1" dirty="0">
                <a:latin typeface="Segoe Print" charset="0"/>
                <a:ea typeface="Segoe Print" charset="0"/>
                <a:cs typeface="Segoe Print" charset="0"/>
              </a:rPr>
            </a:br>
            <a:r>
              <a:rPr lang="en-US" sz="4400" b="1" dirty="0" smtClean="0">
                <a:latin typeface="Segoe Print" charset="0"/>
                <a:ea typeface="Segoe Print" charset="0"/>
                <a:cs typeface="Segoe Print" charset="0"/>
              </a:rPr>
              <a:t>				</a:t>
            </a:r>
            <a:r>
              <a:rPr lang="en-US" sz="4400" b="1" cap="none" dirty="0" smtClean="0">
                <a:latin typeface="Segoe Print" charset="0"/>
                <a:ea typeface="Segoe Print" charset="0"/>
                <a:cs typeface="Segoe Print" charset="0"/>
              </a:rPr>
              <a:t>   Features</a:t>
            </a:r>
            <a:endParaRPr lang="en-US" sz="4400" b="1" cap="none" dirty="0">
              <a:latin typeface="Segoe Print" charset="0"/>
              <a:ea typeface="Segoe Print" charset="0"/>
              <a:cs typeface="Segoe Print" charset="0"/>
            </a:endParaRPr>
          </a:p>
        </p:txBody>
      </p:sp>
    </p:spTree>
    <p:extLst>
      <p:ext uri="{BB962C8B-B14F-4D97-AF65-F5344CB8AC3E}">
        <p14:creationId xmlns:p14="http://schemas.microsoft.com/office/powerpoint/2010/main" val="10629978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49178" y="3031958"/>
            <a:ext cx="11486147" cy="1494900"/>
          </a:xfrm>
        </p:spPr>
        <p:txBody>
          <a:bodyPr>
            <a:noAutofit/>
          </a:bodyPr>
          <a:lstStyle/>
          <a:p>
            <a:r>
              <a:rPr lang="en-US" altLang="zh-CN" sz="3600" cap="none" dirty="0">
                <a:latin typeface="Segoe Print" charset="0"/>
                <a:ea typeface="Segoe Print" charset="0"/>
                <a:cs typeface="Segoe Print" charset="0"/>
              </a:rPr>
              <a:t>A</a:t>
            </a:r>
            <a:r>
              <a:rPr lang="en-US" sz="3600" cap="none" dirty="0" smtClean="0">
                <a:latin typeface="Segoe Print" charset="0"/>
                <a:ea typeface="Segoe Print" charset="0"/>
                <a:cs typeface="Segoe Print" charset="0"/>
              </a:rPr>
              <a:t>ll three of A</a:t>
            </a:r>
            <a:r>
              <a:rPr lang="en-US" altLang="zh-CN" sz="3600" cap="none" dirty="0" smtClean="0">
                <a:latin typeface="Segoe Print" charset="0"/>
                <a:ea typeface="Segoe Print" charset="0"/>
                <a:cs typeface="Segoe Print" charset="0"/>
              </a:rPr>
              <a:t>WS</a:t>
            </a:r>
            <a:r>
              <a:rPr lang="en-US" sz="3600" cap="none" dirty="0" smtClean="0">
                <a:latin typeface="Segoe Print" charset="0"/>
                <a:ea typeface="Segoe Print" charset="0"/>
                <a:cs typeface="Segoe Print" charset="0"/>
              </a:rPr>
              <a:t>, Azure and Google have their own way of categori</a:t>
            </a:r>
            <a:r>
              <a:rPr lang="en-US" altLang="zh-CN" sz="3600" cap="none" dirty="0" smtClean="0">
                <a:latin typeface="Segoe Print" charset="0"/>
                <a:ea typeface="Segoe Print" charset="0"/>
                <a:cs typeface="Segoe Print" charset="0"/>
              </a:rPr>
              <a:t>z</a:t>
            </a:r>
            <a:r>
              <a:rPr lang="en-US" sz="3600" cap="none" dirty="0" smtClean="0">
                <a:latin typeface="Segoe Print" charset="0"/>
                <a:ea typeface="Segoe Print" charset="0"/>
                <a:cs typeface="Segoe Print" charset="0"/>
              </a:rPr>
              <a:t>ing the different elements</a:t>
            </a:r>
            <a:r>
              <a:rPr lang="en-US" altLang="zh-CN" sz="3600" cap="none" dirty="0">
                <a:latin typeface="Segoe Print" charset="0"/>
                <a:ea typeface="Segoe Print" charset="0"/>
                <a:cs typeface="Segoe Print" charset="0"/>
              </a:rPr>
              <a:t>.</a:t>
            </a:r>
            <a:endParaRPr lang="en-US" sz="3600" cap="none" dirty="0">
              <a:latin typeface="Segoe Print" charset="0"/>
              <a:ea typeface="Segoe Print" charset="0"/>
              <a:cs typeface="Segoe Print" charset="0"/>
            </a:endParaRPr>
          </a:p>
        </p:txBody>
      </p:sp>
      <p:sp>
        <p:nvSpPr>
          <p:cNvPr id="4" name="TextBox 3"/>
          <p:cNvSpPr txBox="1"/>
          <p:nvPr/>
        </p:nvSpPr>
        <p:spPr>
          <a:xfrm>
            <a:off x="449178" y="1085125"/>
            <a:ext cx="11486147" cy="1754326"/>
          </a:xfrm>
          <a:prstGeom prst="rect">
            <a:avLst/>
          </a:prstGeom>
          <a:noFill/>
        </p:spPr>
        <p:txBody>
          <a:bodyPr wrap="square" rtlCol="0">
            <a:spAutoFit/>
          </a:bodyPr>
          <a:lstStyle/>
          <a:p>
            <a:r>
              <a:rPr lang="en-US" sz="3600" dirty="0">
                <a:latin typeface="Segoe Print" charset="0"/>
                <a:ea typeface="Segoe Print" charset="0"/>
                <a:cs typeface="Segoe Print" charset="0"/>
              </a:rPr>
              <a:t>Beyond comparing the pricing of these three cloud heavyweights, their features are also a very interesting factor in comparing.</a:t>
            </a:r>
            <a:endParaRPr lang="en-US" sz="3600" dirty="0">
              <a:latin typeface="Segoe Print" charset="0"/>
              <a:ea typeface="Segoe Print" charset="0"/>
              <a:cs typeface="Segoe Print" charset="0"/>
            </a:endParaRPr>
          </a:p>
        </p:txBody>
      </p:sp>
    </p:spTree>
    <p:extLst>
      <p:ext uri="{BB962C8B-B14F-4D97-AF65-F5344CB8AC3E}">
        <p14:creationId xmlns:p14="http://schemas.microsoft.com/office/powerpoint/2010/main" val="1020581011"/>
      </p:ext>
    </p:extLst>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955</TotalTime>
  <Words>385</Words>
  <Application>Microsoft Macintosh PowerPoint</Application>
  <PresentationFormat>Widescreen</PresentationFormat>
  <Paragraphs>65</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Calibri</vt:lpstr>
      <vt:lpstr>Century Gothic</vt:lpstr>
      <vt:lpstr>Georgia</vt:lpstr>
      <vt:lpstr>Segoe Print</vt:lpstr>
      <vt:lpstr>Arial</vt:lpstr>
      <vt:lpstr>Vapor Trail</vt:lpstr>
      <vt:lpstr>   AWS &amp; Azure &amp; Google:         Cloud Comparison </vt:lpstr>
      <vt:lpstr> AWS &amp; Azure &amp; Google Cloud:          Pricing</vt:lpstr>
      <vt:lpstr>One of the great benefits of Azure, AWS and other cloud providers is their competitive pricing strategies.</vt:lpstr>
      <vt:lpstr>PowerPoint Presentation</vt:lpstr>
      <vt:lpstr>Similarly, there are many compelling elements to Microsoft Azure.  Azure also has a breakdown of the various pricing situations, there pricing is more aggressive in certain section than amazon and google, owing to their desire to lead segments of the cloud. this includes elements such as moving apps into the cloud. </vt:lpstr>
      <vt:lpstr>Google’s pricing model attempts to go head-to-head with its core competitors while emphasizing its desire to bill based on exact usage.</vt:lpstr>
      <vt:lpstr>PowerPoint Presentation</vt:lpstr>
      <vt:lpstr> AWS &amp; Azure &amp; Google Cloud:          Features</vt:lpstr>
      <vt:lpstr>All three of AWS, Azure and Google have their own way of categorizing the different elements.</vt:lpstr>
      <vt:lpstr>Like the other two cloud providers, Amazon uses different codes and names to breakdown their cloud products. with that said, they fall into the following categories:</vt:lpstr>
      <vt:lpstr>When it comes to AWS solutions, there is equally a large degree of categorization.  These solutions cover:</vt:lpstr>
      <vt:lpstr>Moving on to Microsoft Azure, they equally provide an enormous array of features, but they add value by providing certain capabilities based on the number of users.</vt:lpstr>
      <vt:lpstr>A bold statement, but with a similar features range to AWS [see below] - they believed this security can persuade organizations to place their trust in Microsoft.</vt:lpstr>
      <vt:lpstr>GCP, which while not necessarily the most historical cloud provider, is throwing its self into enterprise computing.</vt:lpstr>
      <vt:lpstr> AWS &amp; Azure &amp; Google Cloud:          Implementations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andyli931125@gmail.com</dc:creator>
  <cp:lastModifiedBy>andyli931125@gmail.com</cp:lastModifiedBy>
  <cp:revision>19</cp:revision>
  <dcterms:created xsi:type="dcterms:W3CDTF">2018-04-19T00:11:43Z</dcterms:created>
  <dcterms:modified xsi:type="dcterms:W3CDTF">2018-04-19T16:06:46Z</dcterms:modified>
</cp:coreProperties>
</file>

<file path=docProps/thumbnail.jpeg>
</file>